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Lexend Deca"/>
      <p:regular r:id="rId28"/>
    </p:embeddedFont>
    <p:embeddedFont>
      <p:font typeface="Raleway" pitchFamily="2" charset="0"/>
      <p:regular r:id="rId29"/>
    </p:embeddedFont>
    <p:embeddedFont>
      <p:font typeface="Source Sans Pro" panose="020B0503030403020204" pitchFamily="34" charset="0"/>
      <p:regular r:id="rId30"/>
      <p:bold r:id="rId31"/>
    </p:embeddedFont>
    <p:embeddedFont>
      <p:font typeface="Source Sans Pro Bold"/>
      <p:regular r:id="rId32"/>
    </p:embeddedFont>
    <p:embeddedFont>
      <p:font typeface="Source Sans Pro Italics"/>
      <p:regular r:id="rId33"/>
    </p:embeddedFont>
    <p:embeddedFont>
      <p:font typeface="Times New Roman Bold" panose="02020803070505020304" pitchFamily="18" charset="0"/>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4" d="100"/>
          <a:sy n="74" d="100"/>
        </p:scale>
        <p:origin x="53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14.11.2024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1.svg"/><Relationship Id="rId7" Type="http://schemas.openxmlformats.org/officeDocument/2006/relationships/image" Target="../media/image50.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2.sv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35.svg"/></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18" Type="http://schemas.openxmlformats.org/officeDocument/2006/relationships/image" Target="../media/image66.png"/><Relationship Id="rId3" Type="http://schemas.openxmlformats.org/officeDocument/2006/relationships/image" Target="../media/image53.png"/><Relationship Id="rId21" Type="http://schemas.openxmlformats.org/officeDocument/2006/relationships/image" Target="../media/image69.png"/><Relationship Id="rId7" Type="http://schemas.openxmlformats.org/officeDocument/2006/relationships/image" Target="../media/image55.svg"/><Relationship Id="rId12" Type="http://schemas.openxmlformats.org/officeDocument/2006/relationships/image" Target="../media/image60.png"/><Relationship Id="rId17" Type="http://schemas.openxmlformats.org/officeDocument/2006/relationships/image" Target="../media/image65.svg"/><Relationship Id="rId2" Type="http://schemas.openxmlformats.org/officeDocument/2006/relationships/notesSlide" Target="../notesSlides/notesSlide6.xml"/><Relationship Id="rId16" Type="http://schemas.openxmlformats.org/officeDocument/2006/relationships/image" Target="../media/image64.png"/><Relationship Id="rId20" Type="http://schemas.openxmlformats.org/officeDocument/2006/relationships/image" Target="../media/image68.sv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svg"/><Relationship Id="rId24" Type="http://schemas.openxmlformats.org/officeDocument/2006/relationships/image" Target="../media/image35.svg"/><Relationship Id="rId5" Type="http://schemas.openxmlformats.org/officeDocument/2006/relationships/image" Target="../media/image11.svg"/><Relationship Id="rId15" Type="http://schemas.openxmlformats.org/officeDocument/2006/relationships/image" Target="../media/image63.svg"/><Relationship Id="rId23" Type="http://schemas.openxmlformats.org/officeDocument/2006/relationships/image" Target="../media/image34.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10.png"/><Relationship Id="rId9" Type="http://schemas.openxmlformats.org/officeDocument/2006/relationships/image" Target="../media/image57.svg"/><Relationship Id="rId14" Type="http://schemas.openxmlformats.org/officeDocument/2006/relationships/image" Target="../media/image62.png"/><Relationship Id="rId22" Type="http://schemas.openxmlformats.org/officeDocument/2006/relationships/image" Target="../media/image70.svg"/></Relationships>
</file>

<file path=ppt/slides/_rels/slide1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41.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72.svg"/><Relationship Id="rId4" Type="http://schemas.openxmlformats.org/officeDocument/2006/relationships/image" Target="../media/image42.svg"/><Relationship Id="rId9" Type="http://schemas.openxmlformats.org/officeDocument/2006/relationships/image" Target="../media/image71.png"/></Relationships>
</file>

<file path=ppt/slides/_rels/slide1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41.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75.svg"/><Relationship Id="rId5" Type="http://schemas.openxmlformats.org/officeDocument/2006/relationships/image" Target="../media/image43.png"/><Relationship Id="rId10" Type="http://schemas.openxmlformats.org/officeDocument/2006/relationships/image" Target="../media/image74.png"/><Relationship Id="rId4" Type="http://schemas.openxmlformats.org/officeDocument/2006/relationships/image" Target="../media/image42.svg"/><Relationship Id="rId9" Type="http://schemas.openxmlformats.org/officeDocument/2006/relationships/image" Target="../media/image73.png"/></Relationships>
</file>

<file path=ppt/slides/_rels/slide16.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78.png"/><Relationship Id="rId18" Type="http://schemas.openxmlformats.org/officeDocument/2006/relationships/image" Target="../media/image83.svg"/><Relationship Id="rId3" Type="http://schemas.openxmlformats.org/officeDocument/2006/relationships/image" Target="../media/image41.png"/><Relationship Id="rId7" Type="http://schemas.openxmlformats.org/officeDocument/2006/relationships/image" Target="../media/image10.png"/><Relationship Id="rId12" Type="http://schemas.openxmlformats.org/officeDocument/2006/relationships/image" Target="../media/image77.svg"/><Relationship Id="rId17" Type="http://schemas.openxmlformats.org/officeDocument/2006/relationships/image" Target="../media/image82.png"/><Relationship Id="rId2" Type="http://schemas.openxmlformats.org/officeDocument/2006/relationships/notesSlide" Target="../notesSlides/notesSlide9.xml"/><Relationship Id="rId16"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76.png"/><Relationship Id="rId5" Type="http://schemas.openxmlformats.org/officeDocument/2006/relationships/image" Target="../media/image43.png"/><Relationship Id="rId15" Type="http://schemas.openxmlformats.org/officeDocument/2006/relationships/image" Target="../media/image80.svg"/><Relationship Id="rId10" Type="http://schemas.openxmlformats.org/officeDocument/2006/relationships/image" Target="../media/image46.svg"/><Relationship Id="rId19" Type="http://schemas.openxmlformats.org/officeDocument/2006/relationships/image" Target="../media/image84.png"/><Relationship Id="rId4" Type="http://schemas.openxmlformats.org/officeDocument/2006/relationships/image" Target="../media/image42.svg"/><Relationship Id="rId9" Type="http://schemas.openxmlformats.org/officeDocument/2006/relationships/image" Target="../media/image45.png"/><Relationship Id="rId14" Type="http://schemas.openxmlformats.org/officeDocument/2006/relationships/image" Target="../media/image79.png"/></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0.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1.svg"/><Relationship Id="rId9" Type="http://schemas.openxmlformats.org/officeDocument/2006/relationships/image" Target="../media/image86.svg"/></Relationships>
</file>

<file path=ppt/slides/_rels/slide2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10.png"/><Relationship Id="rId7" Type="http://schemas.openxmlformats.org/officeDocument/2006/relationships/image" Target="../media/image45.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86.svg"/><Relationship Id="rId4" Type="http://schemas.openxmlformats.org/officeDocument/2006/relationships/image" Target="../media/image11.svg"/><Relationship Id="rId9" Type="http://schemas.openxmlformats.org/officeDocument/2006/relationships/image" Target="../media/image85.png"/></Relationships>
</file>

<file path=ppt/slides/_rels/slide2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5.png"/><Relationship Id="rId3" Type="http://schemas.openxmlformats.org/officeDocument/2006/relationships/image" Target="../media/image89.svg"/><Relationship Id="rId7" Type="http://schemas.openxmlformats.org/officeDocument/2006/relationships/image" Target="../media/image91.svg"/><Relationship Id="rId12" Type="http://schemas.openxmlformats.org/officeDocument/2006/relationships/image" Target="../media/image94.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11.svg"/><Relationship Id="rId5" Type="http://schemas.openxmlformats.org/officeDocument/2006/relationships/image" Target="../media/image86.svg"/><Relationship Id="rId15" Type="http://schemas.openxmlformats.org/officeDocument/2006/relationships/image" Target="../media/image97.png"/><Relationship Id="rId10" Type="http://schemas.openxmlformats.org/officeDocument/2006/relationships/image" Target="../media/image10.png"/><Relationship Id="rId4" Type="http://schemas.openxmlformats.org/officeDocument/2006/relationships/image" Target="../media/image85.png"/><Relationship Id="rId9" Type="http://schemas.openxmlformats.org/officeDocument/2006/relationships/image" Target="../media/image93.svg"/><Relationship Id="rId14" Type="http://schemas.openxmlformats.org/officeDocument/2006/relationships/image" Target="../media/image96.png"/></Relationships>
</file>

<file path=ppt/slides/_rels/slide2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41.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86.svg"/><Relationship Id="rId4" Type="http://schemas.openxmlformats.org/officeDocument/2006/relationships/image" Target="../media/image42.svg"/><Relationship Id="rId9" Type="http://schemas.openxmlformats.org/officeDocument/2006/relationships/image" Target="../media/image85.png"/></Relationships>
</file>

<file path=ppt/slides/_rels/slide25.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00.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14.svg"/><Relationship Id="rId4" Type="http://schemas.openxmlformats.org/officeDocument/2006/relationships/image" Target="../media/image101.sv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29.sv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svg"/><Relationship Id="rId17" Type="http://schemas.openxmlformats.org/officeDocument/2006/relationships/image" Target="../media/image28.png"/><Relationship Id="rId2" Type="http://schemas.openxmlformats.org/officeDocument/2006/relationships/image" Target="../media/image15.png"/><Relationship Id="rId16" Type="http://schemas.openxmlformats.org/officeDocument/2006/relationships/image" Target="../media/image11.sv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10.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svg"/><Relationship Id="rId14" Type="http://schemas.openxmlformats.org/officeDocument/2006/relationships/image" Target="../media/image27.svg"/></Relationships>
</file>

<file path=ppt/slides/_rels/slide4.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10.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11.svg"/><Relationship Id="rId9" Type="http://schemas.openxmlformats.org/officeDocument/2006/relationships/image" Target="../media/image34.png"/><Relationship Id="rId14" Type="http://schemas.openxmlformats.org/officeDocument/2006/relationships/image" Target="../media/image39.png"/></Relationships>
</file>

<file path=ppt/slides/_rels/slide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0.png"/><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11.sv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41.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6.svg"/><Relationship Id="rId4" Type="http://schemas.openxmlformats.org/officeDocument/2006/relationships/image" Target="../media/image42.sv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6589900" y="7985250"/>
            <a:ext cx="2436040" cy="348078"/>
          </a:xfrm>
          <a:custGeom>
            <a:avLst/>
            <a:gdLst/>
            <a:ahLst/>
            <a:cxnLst/>
            <a:rect l="l" t="t" r="r" b="b"/>
            <a:pathLst>
              <a:path w="2436040" h="348078">
                <a:moveTo>
                  <a:pt x="0" y="0"/>
                </a:moveTo>
                <a:lnTo>
                  <a:pt x="2436040" y="0"/>
                </a:lnTo>
                <a:lnTo>
                  <a:pt x="2436040" y="348078"/>
                </a:lnTo>
                <a:lnTo>
                  <a:pt x="0" y="3480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Freeform 3"/>
          <p:cNvSpPr/>
          <p:nvPr/>
        </p:nvSpPr>
        <p:spPr>
          <a:xfrm>
            <a:off x="7572304" y="473948"/>
            <a:ext cx="5449298" cy="865198"/>
          </a:xfrm>
          <a:custGeom>
            <a:avLst/>
            <a:gdLst/>
            <a:ahLst/>
            <a:cxnLst/>
            <a:rect l="l" t="t" r="r" b="b"/>
            <a:pathLst>
              <a:path w="5449298" h="865198">
                <a:moveTo>
                  <a:pt x="0" y="0"/>
                </a:moveTo>
                <a:lnTo>
                  <a:pt x="5449298" y="0"/>
                </a:lnTo>
                <a:lnTo>
                  <a:pt x="5449298" y="865198"/>
                </a:lnTo>
                <a:lnTo>
                  <a:pt x="0" y="8651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4" name="Group 4"/>
          <p:cNvGrpSpPr/>
          <p:nvPr/>
        </p:nvGrpSpPr>
        <p:grpSpPr>
          <a:xfrm>
            <a:off x="-1451912" y="5869212"/>
            <a:ext cx="4961224" cy="4417788"/>
            <a:chOff x="0" y="0"/>
            <a:chExt cx="6614965" cy="5890384"/>
          </a:xfrm>
        </p:grpSpPr>
        <p:sp>
          <p:nvSpPr>
            <p:cNvPr id="5" name="Freeform 5"/>
            <p:cNvSpPr/>
            <p:nvPr/>
          </p:nvSpPr>
          <p:spPr>
            <a:xfrm>
              <a:off x="254" y="0"/>
              <a:ext cx="6614795" cy="5890133"/>
            </a:xfrm>
            <a:custGeom>
              <a:avLst/>
              <a:gdLst/>
              <a:ahLst/>
              <a:cxnLst/>
              <a:rect l="l" t="t" r="r" b="b"/>
              <a:pathLst>
                <a:path w="6614795" h="5890133">
                  <a:moveTo>
                    <a:pt x="0" y="294005"/>
                  </a:moveTo>
                  <a:cubicBezTo>
                    <a:pt x="0" y="294005"/>
                    <a:pt x="1837309" y="0"/>
                    <a:pt x="2992374" y="2505964"/>
                  </a:cubicBezTo>
                  <a:cubicBezTo>
                    <a:pt x="4280408" y="2505964"/>
                    <a:pt x="4987290" y="3573399"/>
                    <a:pt x="4987290" y="4773676"/>
                  </a:cubicBezTo>
                  <a:cubicBezTo>
                    <a:pt x="6117717" y="4773676"/>
                    <a:pt x="6614795" y="5890133"/>
                    <a:pt x="6614795" y="5890133"/>
                  </a:cubicBezTo>
                  <a:lnTo>
                    <a:pt x="0" y="5890133"/>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grpSp>
        <p:nvGrpSpPr>
          <p:cNvPr id="6" name="Group 6"/>
          <p:cNvGrpSpPr/>
          <p:nvPr/>
        </p:nvGrpSpPr>
        <p:grpSpPr>
          <a:xfrm>
            <a:off x="15164608" y="6840171"/>
            <a:ext cx="3872809" cy="3446829"/>
            <a:chOff x="0" y="0"/>
            <a:chExt cx="5573760" cy="4960688"/>
          </a:xfrm>
        </p:grpSpPr>
        <p:sp>
          <p:nvSpPr>
            <p:cNvPr id="7" name="Freeform 7"/>
            <p:cNvSpPr/>
            <p:nvPr/>
          </p:nvSpPr>
          <p:spPr>
            <a:xfrm>
              <a:off x="0" y="0"/>
              <a:ext cx="5573522" cy="4960493"/>
            </a:xfrm>
            <a:custGeom>
              <a:avLst/>
              <a:gdLst/>
              <a:ahLst/>
              <a:cxnLst/>
              <a:rect l="l" t="t" r="r" b="b"/>
              <a:pathLst>
                <a:path w="5573522" h="4960493">
                  <a:moveTo>
                    <a:pt x="5570728" y="247523"/>
                  </a:moveTo>
                  <a:cubicBezTo>
                    <a:pt x="5570728" y="247523"/>
                    <a:pt x="4023360" y="0"/>
                    <a:pt x="3050667" y="2110359"/>
                  </a:cubicBezTo>
                  <a:cubicBezTo>
                    <a:pt x="1965960" y="2110359"/>
                    <a:pt x="1370584" y="3009392"/>
                    <a:pt x="1370584" y="4020185"/>
                  </a:cubicBezTo>
                  <a:cubicBezTo>
                    <a:pt x="418592" y="4020312"/>
                    <a:pt x="0" y="4960493"/>
                    <a:pt x="0" y="4960493"/>
                  </a:cubicBezTo>
                  <a:lnTo>
                    <a:pt x="5573522" y="4960493"/>
                  </a:lnTo>
                  <a:lnTo>
                    <a:pt x="5573522" y="247523"/>
                  </a:lnTo>
                  <a:close/>
                </a:path>
              </a:pathLst>
            </a:custGeom>
            <a:gradFill rotWithShape="1">
              <a:gsLst>
                <a:gs pos="0">
                  <a:srgbClr val="FEFAF9">
                    <a:alpha val="18823"/>
                  </a:srgbClr>
                </a:gs>
                <a:gs pos="100000">
                  <a:srgbClr val="FEFAF9">
                    <a:alpha val="100000"/>
                  </a:srgbClr>
                </a:gs>
              </a:gsLst>
              <a:lin ang="8099331"/>
            </a:gradFill>
          </p:spPr>
          <p:txBody>
            <a:bodyPr/>
            <a:lstStyle/>
            <a:p>
              <a:endParaRPr lang="en-IN" dirty="0"/>
            </a:p>
          </p:txBody>
        </p:sp>
      </p:grpSp>
      <p:grpSp>
        <p:nvGrpSpPr>
          <p:cNvPr id="8" name="Group 8"/>
          <p:cNvGrpSpPr/>
          <p:nvPr/>
        </p:nvGrpSpPr>
        <p:grpSpPr>
          <a:xfrm>
            <a:off x="14542360" y="163336"/>
            <a:ext cx="5240710" cy="1833006"/>
            <a:chOff x="0" y="0"/>
            <a:chExt cx="6987613" cy="2444008"/>
          </a:xfrm>
        </p:grpSpPr>
        <p:sp>
          <p:nvSpPr>
            <p:cNvPr id="9" name="Freeform 9"/>
            <p:cNvSpPr/>
            <p:nvPr/>
          </p:nvSpPr>
          <p:spPr>
            <a:xfrm>
              <a:off x="0" y="0"/>
              <a:ext cx="6987667" cy="2443988"/>
            </a:xfrm>
            <a:custGeom>
              <a:avLst/>
              <a:gdLst/>
              <a:ahLst/>
              <a:cxnLst/>
              <a:rect l="l" t="t" r="r" b="b"/>
              <a:pathLst>
                <a:path w="6987667" h="2443988">
                  <a:moveTo>
                    <a:pt x="6987667" y="359410"/>
                  </a:moveTo>
                  <a:cubicBezTo>
                    <a:pt x="6987667" y="359410"/>
                    <a:pt x="5692394" y="0"/>
                    <a:pt x="4149217" y="1533017"/>
                  </a:cubicBezTo>
                  <a:cubicBezTo>
                    <a:pt x="2975229" y="642493"/>
                    <a:pt x="2256663" y="1239393"/>
                    <a:pt x="1619377" y="1877060"/>
                  </a:cubicBezTo>
                  <a:cubicBezTo>
                    <a:pt x="379476" y="1477391"/>
                    <a:pt x="0" y="2443988"/>
                    <a:pt x="0" y="2443988"/>
                  </a:cubicBezTo>
                  <a:lnTo>
                    <a:pt x="6987667" y="2443988"/>
                  </a:lnTo>
                  <a:close/>
                </a:path>
              </a:pathLst>
            </a:custGeom>
            <a:gradFill rotWithShape="1">
              <a:gsLst>
                <a:gs pos="0">
                  <a:srgbClr val="FEFAF9">
                    <a:alpha val="18823"/>
                  </a:srgbClr>
                </a:gs>
                <a:gs pos="100000">
                  <a:srgbClr val="FEFAF9">
                    <a:alpha val="100000"/>
                  </a:srgbClr>
                </a:gs>
              </a:gsLst>
              <a:lin ang="8576905"/>
            </a:gradFill>
          </p:spPr>
          <p:txBody>
            <a:bodyPr/>
            <a:lstStyle/>
            <a:p>
              <a:endParaRPr lang="en-IN"/>
            </a:p>
          </p:txBody>
        </p:sp>
      </p:grpSp>
      <p:sp>
        <p:nvSpPr>
          <p:cNvPr id="10" name="Freeform 10"/>
          <p:cNvSpPr/>
          <p:nvPr/>
        </p:nvSpPr>
        <p:spPr>
          <a:xfrm>
            <a:off x="172163" y="1934223"/>
            <a:ext cx="7343269" cy="7755966"/>
          </a:xfrm>
          <a:custGeom>
            <a:avLst/>
            <a:gdLst/>
            <a:ahLst/>
            <a:cxnLst/>
            <a:rect l="l" t="t" r="r" b="b"/>
            <a:pathLst>
              <a:path w="7343269" h="7755966">
                <a:moveTo>
                  <a:pt x="0" y="0"/>
                </a:moveTo>
                <a:lnTo>
                  <a:pt x="7343269" y="0"/>
                </a:lnTo>
                <a:lnTo>
                  <a:pt x="7343269" y="7755966"/>
                </a:lnTo>
                <a:lnTo>
                  <a:pt x="0" y="77559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pSp>
        <p:nvGrpSpPr>
          <p:cNvPr id="11" name="Group 11"/>
          <p:cNvGrpSpPr/>
          <p:nvPr/>
        </p:nvGrpSpPr>
        <p:grpSpPr>
          <a:xfrm>
            <a:off x="7814451" y="1605243"/>
            <a:ext cx="10123420" cy="4643137"/>
            <a:chOff x="0" y="0"/>
            <a:chExt cx="13497893" cy="6190849"/>
          </a:xfrm>
        </p:grpSpPr>
        <p:sp>
          <p:nvSpPr>
            <p:cNvPr id="12" name="Freeform 12"/>
            <p:cNvSpPr/>
            <p:nvPr/>
          </p:nvSpPr>
          <p:spPr>
            <a:xfrm>
              <a:off x="0" y="0"/>
              <a:ext cx="13497807" cy="6190769"/>
            </a:xfrm>
            <a:custGeom>
              <a:avLst/>
              <a:gdLst/>
              <a:ahLst/>
              <a:cxnLst/>
              <a:rect l="l" t="t" r="r" b="b"/>
              <a:pathLst>
                <a:path w="13497807" h="6190769">
                  <a:moveTo>
                    <a:pt x="0" y="477437"/>
                  </a:moveTo>
                  <a:cubicBezTo>
                    <a:pt x="0" y="213834"/>
                    <a:pt x="223994" y="0"/>
                    <a:pt x="500121" y="0"/>
                  </a:cubicBezTo>
                  <a:lnTo>
                    <a:pt x="12997686" y="0"/>
                  </a:lnTo>
                  <a:cubicBezTo>
                    <a:pt x="13273965" y="0"/>
                    <a:pt x="13497807" y="213834"/>
                    <a:pt x="13497807" y="477437"/>
                  </a:cubicBezTo>
                  <a:lnTo>
                    <a:pt x="13497807" y="5713332"/>
                  </a:lnTo>
                  <a:cubicBezTo>
                    <a:pt x="13497807" y="5977080"/>
                    <a:pt x="13273813" y="6190769"/>
                    <a:pt x="12997686" y="6190769"/>
                  </a:cubicBezTo>
                  <a:lnTo>
                    <a:pt x="500121" y="6190769"/>
                  </a:lnTo>
                  <a:cubicBezTo>
                    <a:pt x="223842" y="6190769"/>
                    <a:pt x="0" y="5976935"/>
                    <a:pt x="0" y="5713332"/>
                  </a:cubicBezTo>
                  <a:close/>
                </a:path>
              </a:pathLst>
            </a:custGeom>
            <a:solidFill>
              <a:srgbClr val="11224E"/>
            </a:solidFill>
          </p:spPr>
          <p:txBody>
            <a:bodyPr/>
            <a:lstStyle/>
            <a:p>
              <a:endParaRPr lang="en-IN"/>
            </a:p>
          </p:txBody>
        </p:sp>
      </p:grpSp>
      <p:grpSp>
        <p:nvGrpSpPr>
          <p:cNvPr id="13" name="Group 13"/>
          <p:cNvGrpSpPr/>
          <p:nvPr/>
        </p:nvGrpSpPr>
        <p:grpSpPr>
          <a:xfrm>
            <a:off x="8053472" y="1840181"/>
            <a:ext cx="9632316" cy="4161323"/>
            <a:chOff x="0" y="0"/>
            <a:chExt cx="12843088" cy="5548430"/>
          </a:xfrm>
        </p:grpSpPr>
        <p:sp>
          <p:nvSpPr>
            <p:cNvPr id="14" name="Freeform 14"/>
            <p:cNvSpPr/>
            <p:nvPr/>
          </p:nvSpPr>
          <p:spPr>
            <a:xfrm>
              <a:off x="0" y="0"/>
              <a:ext cx="12843010" cy="5548411"/>
            </a:xfrm>
            <a:custGeom>
              <a:avLst/>
              <a:gdLst/>
              <a:ahLst/>
              <a:cxnLst/>
              <a:rect l="l" t="t" r="r" b="b"/>
              <a:pathLst>
                <a:path w="12843010" h="5548411">
                  <a:moveTo>
                    <a:pt x="0" y="427929"/>
                  </a:moveTo>
                  <a:cubicBezTo>
                    <a:pt x="0" y="191547"/>
                    <a:pt x="208039" y="0"/>
                    <a:pt x="464774" y="0"/>
                  </a:cubicBezTo>
                  <a:lnTo>
                    <a:pt x="12378237" y="0"/>
                  </a:lnTo>
                  <a:cubicBezTo>
                    <a:pt x="12634971" y="0"/>
                    <a:pt x="12843010" y="191547"/>
                    <a:pt x="12843010" y="427929"/>
                  </a:cubicBezTo>
                  <a:lnTo>
                    <a:pt x="12843010" y="5120482"/>
                  </a:lnTo>
                  <a:cubicBezTo>
                    <a:pt x="12843010" y="5356864"/>
                    <a:pt x="12634971" y="5548411"/>
                    <a:pt x="12378237" y="5548411"/>
                  </a:cubicBezTo>
                  <a:lnTo>
                    <a:pt x="464774" y="5548411"/>
                  </a:lnTo>
                  <a:cubicBezTo>
                    <a:pt x="208039" y="5548411"/>
                    <a:pt x="0" y="5356864"/>
                    <a:pt x="0" y="5120482"/>
                  </a:cubicBezTo>
                  <a:close/>
                </a:path>
              </a:pathLst>
            </a:custGeom>
            <a:solidFill>
              <a:srgbClr val="304F9B"/>
            </a:solidFill>
          </p:spPr>
          <p:txBody>
            <a:bodyPr/>
            <a:lstStyle/>
            <a:p>
              <a:endParaRPr lang="en-IN"/>
            </a:p>
          </p:txBody>
        </p:sp>
      </p:grpSp>
      <p:sp>
        <p:nvSpPr>
          <p:cNvPr id="15" name="Freeform 15"/>
          <p:cNvSpPr/>
          <p:nvPr/>
        </p:nvSpPr>
        <p:spPr>
          <a:xfrm>
            <a:off x="2394561" y="5929289"/>
            <a:ext cx="2898474" cy="4307586"/>
          </a:xfrm>
          <a:custGeom>
            <a:avLst/>
            <a:gdLst/>
            <a:ahLst/>
            <a:cxnLst/>
            <a:rect l="l" t="t" r="r" b="b"/>
            <a:pathLst>
              <a:path w="2898474" h="4307586">
                <a:moveTo>
                  <a:pt x="0" y="0"/>
                </a:moveTo>
                <a:lnTo>
                  <a:pt x="2898474" y="0"/>
                </a:lnTo>
                <a:lnTo>
                  <a:pt x="2898474" y="4307586"/>
                </a:lnTo>
                <a:lnTo>
                  <a:pt x="0" y="430758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6" name="TextBox 16"/>
          <p:cNvSpPr txBox="1"/>
          <p:nvPr/>
        </p:nvSpPr>
        <p:spPr>
          <a:xfrm>
            <a:off x="7054702" y="2099386"/>
            <a:ext cx="11629798" cy="3752850"/>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Sky's the Limit: A Personalized Flight Recommendation</a:t>
            </a:r>
          </a:p>
        </p:txBody>
      </p:sp>
      <p:sp>
        <p:nvSpPr>
          <p:cNvPr id="17" name="Freeform 17"/>
          <p:cNvSpPr/>
          <p:nvPr/>
        </p:nvSpPr>
        <p:spPr>
          <a:xfrm>
            <a:off x="0" y="0"/>
            <a:ext cx="8678362" cy="1339146"/>
          </a:xfrm>
          <a:custGeom>
            <a:avLst/>
            <a:gdLst/>
            <a:ahLst/>
            <a:cxnLst/>
            <a:rect l="l" t="t" r="r" b="b"/>
            <a:pathLst>
              <a:path w="8678362" h="1339146">
                <a:moveTo>
                  <a:pt x="0" y="0"/>
                </a:moveTo>
                <a:lnTo>
                  <a:pt x="8678362" y="0"/>
                </a:lnTo>
                <a:lnTo>
                  <a:pt x="8678362" y="1339146"/>
                </a:lnTo>
                <a:lnTo>
                  <a:pt x="0" y="1339146"/>
                </a:lnTo>
                <a:lnTo>
                  <a:pt x="0" y="0"/>
                </a:lnTo>
                <a:close/>
              </a:path>
            </a:pathLst>
          </a:custGeom>
          <a:blipFill>
            <a:blip r:embed="rId11"/>
            <a:stretch>
              <a:fillRect/>
            </a:stretch>
          </a:blipFill>
        </p:spPr>
        <p:txBody>
          <a:bodyPr/>
          <a:lstStyle/>
          <a:p>
            <a:endParaRPr lang="en-IN"/>
          </a:p>
        </p:txBody>
      </p:sp>
      <p:sp>
        <p:nvSpPr>
          <p:cNvPr id="18" name="TextBox 18"/>
          <p:cNvSpPr txBox="1"/>
          <p:nvPr/>
        </p:nvSpPr>
        <p:spPr>
          <a:xfrm>
            <a:off x="8229600" y="6452278"/>
            <a:ext cx="5106161" cy="2495550"/>
          </a:xfrm>
          <a:prstGeom prst="rect">
            <a:avLst/>
          </a:prstGeom>
        </p:spPr>
        <p:txBody>
          <a:bodyPr wrap="square" lIns="0" tIns="0" rIns="0" bIns="0" rtlCol="0" anchor="t">
            <a:spAutoFit/>
          </a:bodyPr>
          <a:lstStyle/>
          <a:p>
            <a:pPr algn="r">
              <a:lnSpc>
                <a:spcPts val="3840"/>
              </a:lnSpc>
            </a:pPr>
            <a:r>
              <a:rPr lang="en-US" sz="3200" b="1" dirty="0">
                <a:solidFill>
                  <a:srgbClr val="213363"/>
                </a:solidFill>
                <a:latin typeface="Times New Roman Bold"/>
                <a:ea typeface="Times New Roman Bold"/>
                <a:cs typeface="Times New Roman Bold"/>
                <a:sym typeface="Times New Roman Bold"/>
              </a:rPr>
              <a:t>Shivprasad Chaudhary</a:t>
            </a:r>
          </a:p>
          <a:p>
            <a:pPr algn="r">
              <a:lnSpc>
                <a:spcPts val="3840"/>
              </a:lnSpc>
            </a:pPr>
            <a:r>
              <a:rPr lang="en-US" sz="3200" b="1" dirty="0" err="1">
                <a:solidFill>
                  <a:srgbClr val="213363"/>
                </a:solidFill>
                <a:latin typeface="Times New Roman Bold"/>
                <a:ea typeface="Times New Roman Bold"/>
                <a:cs typeface="Times New Roman Bold"/>
                <a:sym typeface="Times New Roman Bold"/>
              </a:rPr>
              <a:t>Shardul</a:t>
            </a:r>
            <a:r>
              <a:rPr lang="en-US" sz="3200" b="1" dirty="0">
                <a:solidFill>
                  <a:srgbClr val="213363"/>
                </a:solidFill>
                <a:latin typeface="Times New Roman Bold"/>
                <a:ea typeface="Times New Roman Bold"/>
                <a:cs typeface="Times New Roman Bold"/>
                <a:sym typeface="Times New Roman Bold"/>
              </a:rPr>
              <a:t> Gupta</a:t>
            </a:r>
          </a:p>
          <a:p>
            <a:pPr algn="r">
              <a:lnSpc>
                <a:spcPts val="3840"/>
              </a:lnSpc>
            </a:pPr>
            <a:r>
              <a:rPr lang="en-US" sz="3200" b="1" dirty="0">
                <a:solidFill>
                  <a:srgbClr val="213363"/>
                </a:solidFill>
                <a:latin typeface="Times New Roman Bold"/>
                <a:ea typeface="Times New Roman Bold"/>
                <a:cs typeface="Times New Roman Bold"/>
                <a:sym typeface="Times New Roman Bold"/>
              </a:rPr>
              <a:t>Sumeet Pandit</a:t>
            </a:r>
          </a:p>
          <a:p>
            <a:pPr algn="r">
              <a:lnSpc>
                <a:spcPts val="3840"/>
              </a:lnSpc>
            </a:pPr>
            <a:r>
              <a:rPr lang="en-US" sz="3200" b="1" dirty="0">
                <a:solidFill>
                  <a:srgbClr val="213363"/>
                </a:solidFill>
                <a:latin typeface="Times New Roman Bold"/>
                <a:ea typeface="Times New Roman Bold"/>
                <a:cs typeface="Times New Roman Bold"/>
                <a:sym typeface="Times New Roman Bold"/>
              </a:rPr>
              <a:t>Varsha Jain </a:t>
            </a:r>
          </a:p>
          <a:p>
            <a:pPr algn="r">
              <a:lnSpc>
                <a:spcPts val="3840"/>
              </a:lnSpc>
              <a:spcBef>
                <a:spcPct val="0"/>
              </a:spcBef>
            </a:pPr>
            <a:r>
              <a:rPr lang="en-US" sz="3200" b="1" dirty="0">
                <a:solidFill>
                  <a:srgbClr val="213363"/>
                </a:solidFill>
                <a:latin typeface="Times New Roman Bold"/>
                <a:ea typeface="Times New Roman Bold"/>
                <a:cs typeface="Times New Roman Bold"/>
                <a:sym typeface="Times New Roman Bold"/>
              </a:rPr>
              <a:t>Shreyas </a:t>
            </a:r>
            <a:r>
              <a:rPr lang="en-US" sz="3200" b="1" dirty="0" err="1">
                <a:solidFill>
                  <a:srgbClr val="213363"/>
                </a:solidFill>
                <a:latin typeface="Times New Roman Bold"/>
                <a:ea typeface="Times New Roman Bold"/>
                <a:cs typeface="Times New Roman Bold"/>
                <a:sym typeface="Times New Roman Bold"/>
              </a:rPr>
              <a:t>Badkar</a:t>
            </a:r>
            <a:endParaRPr lang="en-US" sz="3200" b="1" dirty="0">
              <a:solidFill>
                <a:srgbClr val="213363"/>
              </a:solidFill>
              <a:latin typeface="Times New Roman Bold"/>
              <a:ea typeface="Times New Roman Bold"/>
              <a:cs typeface="Times New Roman Bold"/>
              <a:sym typeface="Times New Roman Bold"/>
            </a:endParaRPr>
          </a:p>
        </p:txBody>
      </p:sp>
      <p:sp>
        <p:nvSpPr>
          <p:cNvPr id="19" name="TextBox 19"/>
          <p:cNvSpPr txBox="1"/>
          <p:nvPr/>
        </p:nvSpPr>
        <p:spPr>
          <a:xfrm>
            <a:off x="13942423" y="6483258"/>
            <a:ext cx="1535840" cy="2521331"/>
          </a:xfrm>
          <a:prstGeom prst="rect">
            <a:avLst/>
          </a:prstGeom>
        </p:spPr>
        <p:txBody>
          <a:bodyPr wrap="square" lIns="0" tIns="0" rIns="0" bIns="0" rtlCol="0" anchor="t">
            <a:spAutoFit/>
          </a:bodyPr>
          <a:lstStyle/>
          <a:p>
            <a:pPr algn="ctr">
              <a:lnSpc>
                <a:spcPts val="3950"/>
              </a:lnSpc>
            </a:pPr>
            <a:r>
              <a:rPr lang="en-US" sz="2821" b="1" dirty="0" err="1">
                <a:solidFill>
                  <a:srgbClr val="213363"/>
                </a:solidFill>
                <a:latin typeface="Times New Roman Bold"/>
                <a:ea typeface="Times New Roman Bold"/>
                <a:cs typeface="Times New Roman Bold"/>
                <a:sym typeface="Times New Roman Bold"/>
              </a:rPr>
              <a:t>A003</a:t>
            </a:r>
            <a:endParaRPr lang="en-US" sz="2821" b="1" dirty="0">
              <a:solidFill>
                <a:srgbClr val="213363"/>
              </a:solidFill>
              <a:latin typeface="Times New Roman Bold"/>
              <a:ea typeface="Times New Roman Bold"/>
              <a:cs typeface="Times New Roman Bold"/>
              <a:sym typeface="Times New Roman Bold"/>
            </a:endParaRPr>
          </a:p>
          <a:p>
            <a:pPr algn="ctr">
              <a:lnSpc>
                <a:spcPts val="3950"/>
              </a:lnSpc>
            </a:pPr>
            <a:r>
              <a:rPr lang="en-US" sz="2821" b="1" dirty="0" err="1">
                <a:solidFill>
                  <a:srgbClr val="213363"/>
                </a:solidFill>
                <a:latin typeface="Times New Roman Bold"/>
                <a:ea typeface="Times New Roman Bold"/>
                <a:cs typeface="Times New Roman Bold"/>
                <a:sym typeface="Times New Roman Bold"/>
              </a:rPr>
              <a:t>A033</a:t>
            </a:r>
            <a:endParaRPr lang="en-US" sz="2821" b="1" dirty="0">
              <a:solidFill>
                <a:srgbClr val="213363"/>
              </a:solidFill>
              <a:latin typeface="Times New Roman Bold"/>
              <a:ea typeface="Times New Roman Bold"/>
              <a:cs typeface="Times New Roman Bold"/>
              <a:sym typeface="Times New Roman Bold"/>
            </a:endParaRPr>
          </a:p>
          <a:p>
            <a:pPr algn="ctr">
              <a:lnSpc>
                <a:spcPts val="3950"/>
              </a:lnSpc>
            </a:pPr>
            <a:r>
              <a:rPr lang="en-US" sz="2821" b="1" dirty="0" err="1">
                <a:solidFill>
                  <a:srgbClr val="213363"/>
                </a:solidFill>
                <a:latin typeface="Times New Roman Bold"/>
                <a:ea typeface="Times New Roman Bold"/>
                <a:cs typeface="Times New Roman Bold"/>
                <a:sym typeface="Times New Roman Bold"/>
              </a:rPr>
              <a:t>A036</a:t>
            </a:r>
            <a:endParaRPr lang="en-US" sz="2821" b="1" dirty="0">
              <a:solidFill>
                <a:srgbClr val="213363"/>
              </a:solidFill>
              <a:latin typeface="Times New Roman Bold"/>
              <a:ea typeface="Times New Roman Bold"/>
              <a:cs typeface="Times New Roman Bold"/>
              <a:sym typeface="Times New Roman Bold"/>
            </a:endParaRPr>
          </a:p>
          <a:p>
            <a:pPr algn="ctr">
              <a:lnSpc>
                <a:spcPts val="3950"/>
              </a:lnSpc>
            </a:pPr>
            <a:r>
              <a:rPr lang="en-US" sz="2821" b="1" dirty="0" err="1">
                <a:solidFill>
                  <a:srgbClr val="213363"/>
                </a:solidFill>
                <a:latin typeface="Times New Roman Bold"/>
                <a:ea typeface="Times New Roman Bold"/>
                <a:cs typeface="Times New Roman Bold"/>
                <a:sym typeface="Times New Roman Bold"/>
              </a:rPr>
              <a:t>A046</a:t>
            </a:r>
            <a:endParaRPr lang="en-US" sz="2821" b="1" dirty="0">
              <a:solidFill>
                <a:srgbClr val="213363"/>
              </a:solidFill>
              <a:latin typeface="Times New Roman Bold"/>
              <a:ea typeface="Times New Roman Bold"/>
              <a:cs typeface="Times New Roman Bold"/>
              <a:sym typeface="Times New Roman Bold"/>
            </a:endParaRPr>
          </a:p>
          <a:p>
            <a:pPr algn="ctr">
              <a:lnSpc>
                <a:spcPts val="3950"/>
              </a:lnSpc>
            </a:pPr>
            <a:r>
              <a:rPr lang="en-US" sz="2821" b="1" dirty="0" err="1">
                <a:solidFill>
                  <a:srgbClr val="213363"/>
                </a:solidFill>
                <a:latin typeface="Times New Roman Bold"/>
                <a:ea typeface="Times New Roman Bold"/>
                <a:cs typeface="Times New Roman Bold"/>
                <a:sym typeface="Times New Roman Bold"/>
              </a:rPr>
              <a:t>A060</a:t>
            </a:r>
            <a:endParaRPr lang="en-US" sz="2821" b="1" dirty="0">
              <a:solidFill>
                <a:srgbClr val="213363"/>
              </a:solidFill>
              <a:latin typeface="Times New Roman Bold"/>
              <a:ea typeface="Times New Roman Bold"/>
              <a:cs typeface="Times New Roman Bold"/>
              <a:sym typeface="Times New Roman Bold"/>
            </a:endParaRPr>
          </a:p>
        </p:txBody>
      </p:sp>
      <p:sp>
        <p:nvSpPr>
          <p:cNvPr id="20" name="TextBox 20"/>
          <p:cNvSpPr txBox="1"/>
          <p:nvPr/>
        </p:nvSpPr>
        <p:spPr>
          <a:xfrm>
            <a:off x="13944600" y="-85715"/>
            <a:ext cx="3986739" cy="877570"/>
          </a:xfrm>
          <a:prstGeom prst="rect">
            <a:avLst/>
          </a:prstGeom>
        </p:spPr>
        <p:txBody>
          <a:bodyPr wrap="square" lIns="0" tIns="0" rIns="0" bIns="0" rtlCol="0" anchor="t">
            <a:spAutoFit/>
          </a:bodyPr>
          <a:lstStyle/>
          <a:p>
            <a:pPr algn="ctr">
              <a:lnSpc>
                <a:spcPts val="7279"/>
              </a:lnSpc>
            </a:pPr>
            <a:r>
              <a:rPr lang="en-US" sz="5199" b="1" dirty="0">
                <a:solidFill>
                  <a:srgbClr val="304F9B"/>
                </a:solidFill>
                <a:latin typeface="Source Sans Pro Bold"/>
                <a:ea typeface="Source Sans Pro Bold"/>
                <a:cs typeface="Source Sans Pro Bold"/>
                <a:sym typeface="Source Sans Pro Bold"/>
              </a:rPr>
              <a:t>15/11/2024</a:t>
            </a:r>
          </a:p>
        </p:txBody>
      </p:sp>
      <p:sp>
        <p:nvSpPr>
          <p:cNvPr id="21" name="TextBox 20">
            <a:extLst>
              <a:ext uri="{FF2B5EF4-FFF2-40B4-BE49-F238E27FC236}">
                <a16:creationId xmlns:a16="http://schemas.microsoft.com/office/drawing/2014/main" id="{FDD991D8-93FD-12FF-4218-4A5C31664F13}"/>
              </a:ext>
            </a:extLst>
          </p:cNvPr>
          <p:cNvSpPr txBox="1"/>
          <p:nvPr/>
        </p:nvSpPr>
        <p:spPr>
          <a:xfrm>
            <a:off x="10972800" y="9101841"/>
            <a:ext cx="5257800" cy="1077218"/>
          </a:xfrm>
          <a:prstGeom prst="rect">
            <a:avLst/>
          </a:prstGeom>
          <a:noFill/>
        </p:spPr>
        <p:txBody>
          <a:bodyPr wrap="square" rtlCol="0">
            <a:spAutoFit/>
          </a:bodyPr>
          <a:lstStyle/>
          <a:p>
            <a:pPr algn="ctr"/>
            <a:r>
              <a:rPr lang="en-IN" sz="3200" b="1" dirty="0">
                <a:solidFill>
                  <a:schemeClr val="tx2"/>
                </a:solidFill>
                <a:latin typeface="Times New Roman" panose="02020603050405020304" pitchFamily="18" charset="0"/>
                <a:cs typeface="Times New Roman" panose="02020603050405020304" pitchFamily="18" charset="0"/>
              </a:rPr>
              <a:t>Mentored By:</a:t>
            </a:r>
          </a:p>
          <a:p>
            <a:pPr algn="ctr"/>
            <a:r>
              <a:rPr lang="en-IN" sz="3200" b="1" dirty="0">
                <a:solidFill>
                  <a:schemeClr val="tx2"/>
                </a:solidFill>
                <a:latin typeface="Times New Roman" panose="02020603050405020304" pitchFamily="18" charset="0"/>
                <a:cs typeface="Times New Roman" panose="02020603050405020304" pitchFamily="18" charset="0"/>
              </a:rPr>
              <a:t>Prof. Shraddha </a:t>
            </a:r>
            <a:r>
              <a:rPr lang="en-IN" sz="3200" b="1" dirty="0" err="1">
                <a:solidFill>
                  <a:schemeClr val="tx2"/>
                </a:solidFill>
                <a:latin typeface="Times New Roman" panose="02020603050405020304" pitchFamily="18" charset="0"/>
                <a:cs typeface="Times New Roman" panose="02020603050405020304" pitchFamily="18" charset="0"/>
              </a:rPr>
              <a:t>Sarode</a:t>
            </a:r>
            <a:endParaRPr lang="en-IN" sz="3200" b="1"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grpSp>
        <p:nvGrpSpPr>
          <p:cNvPr id="2" name="Group 2"/>
          <p:cNvGrpSpPr/>
          <p:nvPr/>
        </p:nvGrpSpPr>
        <p:grpSpPr>
          <a:xfrm>
            <a:off x="-368979" y="7374052"/>
            <a:ext cx="3520012" cy="3134442"/>
            <a:chOff x="0" y="0"/>
            <a:chExt cx="4693349" cy="4179256"/>
          </a:xfrm>
        </p:grpSpPr>
        <p:sp>
          <p:nvSpPr>
            <p:cNvPr id="3" name="Freeform 3"/>
            <p:cNvSpPr/>
            <p:nvPr/>
          </p:nvSpPr>
          <p:spPr>
            <a:xfrm>
              <a:off x="127" y="0"/>
              <a:ext cx="4693158" cy="4179062"/>
            </a:xfrm>
            <a:custGeom>
              <a:avLst/>
              <a:gdLst/>
              <a:ahLst/>
              <a:cxnLst/>
              <a:rect l="l" t="t" r="r" b="b"/>
              <a:pathLst>
                <a:path w="4693158" h="4179062">
                  <a:moveTo>
                    <a:pt x="0" y="208534"/>
                  </a:moveTo>
                  <a:cubicBezTo>
                    <a:pt x="0" y="208534"/>
                    <a:pt x="1303655" y="0"/>
                    <a:pt x="2123059" y="1778000"/>
                  </a:cubicBezTo>
                  <a:cubicBezTo>
                    <a:pt x="3036951" y="1778000"/>
                    <a:pt x="3538474" y="2535428"/>
                    <a:pt x="3538474" y="3386963"/>
                  </a:cubicBezTo>
                  <a:cubicBezTo>
                    <a:pt x="4340606" y="3386963"/>
                    <a:pt x="4693158" y="4179062"/>
                    <a:pt x="4693158" y="4179062"/>
                  </a:cubicBezTo>
                  <a:lnTo>
                    <a:pt x="0" y="4179062"/>
                  </a:lnTo>
                  <a:close/>
                </a:path>
              </a:pathLst>
            </a:custGeom>
            <a:gradFill rotWithShape="1">
              <a:gsLst>
                <a:gs pos="0">
                  <a:srgbClr val="FEFAF9">
                    <a:alpha val="12800"/>
                  </a:srgbClr>
                </a:gs>
                <a:gs pos="100000">
                  <a:srgbClr val="FEFAF9">
                    <a:alpha val="68000"/>
                  </a:srgbClr>
                </a:gs>
              </a:gsLst>
              <a:lin ang="8099331"/>
            </a:gradFill>
          </p:spPr>
          <p:txBody>
            <a:bodyPr/>
            <a:lstStyle/>
            <a:p>
              <a:endParaRPr lang="en-IN"/>
            </a:p>
          </p:txBody>
        </p:sp>
      </p:grpSp>
      <p:graphicFrame>
        <p:nvGraphicFramePr>
          <p:cNvPr id="4" name="Table 4"/>
          <p:cNvGraphicFramePr>
            <a:graphicFrameLocks noGrp="1"/>
          </p:cNvGraphicFramePr>
          <p:nvPr/>
        </p:nvGraphicFramePr>
        <p:xfrm>
          <a:off x="325722" y="3074770"/>
          <a:ext cx="11151580" cy="6715123"/>
        </p:xfrm>
        <a:graphic>
          <a:graphicData uri="http://schemas.openxmlformats.org/drawingml/2006/table">
            <a:tbl>
              <a:tblPr/>
              <a:tblGrid>
                <a:gridCol w="2145911">
                  <a:extLst>
                    <a:ext uri="{9D8B030D-6E8A-4147-A177-3AD203B41FA5}">
                      <a16:colId xmlns:a16="http://schemas.microsoft.com/office/drawing/2014/main" val="20000"/>
                    </a:ext>
                  </a:extLst>
                </a:gridCol>
                <a:gridCol w="1690050">
                  <a:extLst>
                    <a:ext uri="{9D8B030D-6E8A-4147-A177-3AD203B41FA5}">
                      <a16:colId xmlns:a16="http://schemas.microsoft.com/office/drawing/2014/main" val="20001"/>
                    </a:ext>
                  </a:extLst>
                </a:gridCol>
                <a:gridCol w="2246681">
                  <a:extLst>
                    <a:ext uri="{9D8B030D-6E8A-4147-A177-3AD203B41FA5}">
                      <a16:colId xmlns:a16="http://schemas.microsoft.com/office/drawing/2014/main" val="20002"/>
                    </a:ext>
                  </a:extLst>
                </a:gridCol>
                <a:gridCol w="1796913">
                  <a:extLst>
                    <a:ext uri="{9D8B030D-6E8A-4147-A177-3AD203B41FA5}">
                      <a16:colId xmlns:a16="http://schemas.microsoft.com/office/drawing/2014/main" val="20003"/>
                    </a:ext>
                  </a:extLst>
                </a:gridCol>
                <a:gridCol w="1553111">
                  <a:extLst>
                    <a:ext uri="{9D8B030D-6E8A-4147-A177-3AD203B41FA5}">
                      <a16:colId xmlns:a16="http://schemas.microsoft.com/office/drawing/2014/main" val="20004"/>
                    </a:ext>
                  </a:extLst>
                </a:gridCol>
                <a:gridCol w="1718914">
                  <a:extLst>
                    <a:ext uri="{9D8B030D-6E8A-4147-A177-3AD203B41FA5}">
                      <a16:colId xmlns:a16="http://schemas.microsoft.com/office/drawing/2014/main" val="20005"/>
                    </a:ext>
                  </a:extLst>
                </a:gridCol>
              </a:tblGrid>
              <a:tr h="1206998">
                <a:tc>
                  <a:txBody>
                    <a:bodyPr/>
                    <a:lstStyle/>
                    <a:p>
                      <a:pPr algn="ctr">
                        <a:lnSpc>
                          <a:spcPts val="3600"/>
                        </a:lnSpc>
                        <a:defRPr/>
                      </a:pPr>
                      <a:r>
                        <a:rPr lang="en-US" sz="3000" b="1" spc="-147">
                          <a:solidFill>
                            <a:srgbClr val="213363"/>
                          </a:solidFill>
                          <a:latin typeface="Source Sans Pro Bold"/>
                          <a:ea typeface="Source Sans Pro Bold"/>
                          <a:cs typeface="Source Sans Pro Bold"/>
                          <a:sym typeface="Source Sans Pro Bold"/>
                        </a:rPr>
                        <a:t>A Ahmed</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759"/>
                        </a:lnSpc>
                        <a:defRPr/>
                      </a:pPr>
                      <a:r>
                        <a:rPr lang="en-US" sz="2299" b="1" spc="-112">
                          <a:solidFill>
                            <a:srgbClr val="213363"/>
                          </a:solidFill>
                          <a:latin typeface="Source Sans Pro Bold"/>
                          <a:ea typeface="Source Sans Pro Bold"/>
                          <a:cs typeface="Source Sans Pro Bold"/>
                          <a:sym typeface="Source Sans Pro Bold"/>
                        </a:rPr>
                        <a:t>Singapore Airlines</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759"/>
                        </a:lnSpc>
                        <a:defRPr/>
                      </a:pPr>
                      <a:r>
                        <a:rPr lang="en-US" sz="2299" b="1" spc="-112">
                          <a:solidFill>
                            <a:srgbClr val="213363"/>
                          </a:solidFill>
                          <a:latin typeface="Source Sans Pro Bold"/>
                          <a:ea typeface="Source Sans Pro Bold"/>
                          <a:cs typeface="Source Sans Pro Bold"/>
                          <a:sym typeface="Source Sans Pro Bold"/>
                        </a:rPr>
                        <a:t>Cathay Pacific Airways</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759"/>
                        </a:lnSpc>
                        <a:defRPr/>
                      </a:pPr>
                      <a:r>
                        <a:rPr lang="en-US" sz="2299" b="1" spc="-112">
                          <a:solidFill>
                            <a:srgbClr val="213363"/>
                          </a:solidFill>
                          <a:latin typeface="Source Sans Pro Bold"/>
                          <a:ea typeface="Source Sans Pro Bold"/>
                          <a:cs typeface="Source Sans Pro Bold"/>
                          <a:sym typeface="Source Sans Pro Bold"/>
                        </a:rPr>
                        <a:t>All Nippon Airwais</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759"/>
                        </a:lnSpc>
                        <a:defRPr/>
                      </a:pPr>
                      <a:r>
                        <a:rPr lang="en-US" sz="2299" b="1" spc="-112">
                          <a:solidFill>
                            <a:srgbClr val="213363"/>
                          </a:solidFill>
                          <a:latin typeface="Source Sans Pro Bold"/>
                          <a:ea typeface="Source Sans Pro Bold"/>
                          <a:cs typeface="Source Sans Pro Bold"/>
                          <a:sym typeface="Source Sans Pro Bold"/>
                        </a:rPr>
                        <a:t>Turkish Airline</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759"/>
                        </a:lnSpc>
                        <a:defRPr/>
                      </a:pPr>
                      <a:r>
                        <a:rPr lang="en-US" sz="2299" b="1" spc="-112">
                          <a:solidFill>
                            <a:srgbClr val="213363"/>
                          </a:solidFill>
                          <a:latin typeface="Source Sans Pro Bold"/>
                          <a:ea typeface="Source Sans Pro Bold"/>
                          <a:cs typeface="Source Sans Pro Bold"/>
                          <a:sym typeface="Source Sans Pro Bold"/>
                        </a:rPr>
                        <a:t>Emirates</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0"/>
                  </a:ext>
                </a:extLst>
              </a:tr>
              <a:tr h="1015411">
                <a:tc>
                  <a:txBody>
                    <a:bodyPr/>
                    <a:lstStyle/>
                    <a:p>
                      <a:pPr algn="ctr">
                        <a:lnSpc>
                          <a:spcPts val="2299"/>
                        </a:lnSpc>
                        <a:defRPr/>
                      </a:pPr>
                      <a:r>
                        <a:rPr lang="en-US" sz="2299" b="1" spc="-112">
                          <a:solidFill>
                            <a:srgbClr val="213363"/>
                          </a:solidFill>
                          <a:latin typeface="Source Sans Pro Bold"/>
                          <a:ea typeface="Source Sans Pro Bold"/>
                          <a:cs typeface="Source Sans Pro Bold"/>
                          <a:sym typeface="Source Sans Pro Bold"/>
                        </a:rPr>
                        <a:t>Seat Comfort</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3.7</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3.6</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4.1</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2.7</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3.2</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1"/>
                  </a:ext>
                </a:extLst>
              </a:tr>
              <a:tr h="1015411">
                <a:tc>
                  <a:txBody>
                    <a:bodyPr/>
                    <a:lstStyle/>
                    <a:p>
                      <a:pPr algn="ctr">
                        <a:lnSpc>
                          <a:spcPts val="2299"/>
                        </a:lnSpc>
                        <a:defRPr/>
                      </a:pPr>
                      <a:r>
                        <a:rPr lang="en-US" sz="2299" b="1" spc="-112">
                          <a:solidFill>
                            <a:srgbClr val="213363"/>
                          </a:solidFill>
                          <a:latin typeface="Source Sans Pro Bold"/>
                          <a:ea typeface="Source Sans Pro Bold"/>
                          <a:cs typeface="Source Sans Pro Bold"/>
                          <a:sym typeface="Source Sans Pro Bold"/>
                        </a:rPr>
                        <a:t>Staff service</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4</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3.6</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4.5</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2.9</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2"/>
                  </a:ext>
                </a:extLst>
              </a:tr>
              <a:tr h="1159101">
                <a:tc>
                  <a:txBody>
                    <a:bodyPr/>
                    <a:lstStyle/>
                    <a:p>
                      <a:pPr algn="ctr">
                        <a:lnSpc>
                          <a:spcPts val="2299"/>
                        </a:lnSpc>
                        <a:defRPr/>
                      </a:pPr>
                      <a:r>
                        <a:rPr lang="en-US" sz="2299" b="1" spc="-112">
                          <a:solidFill>
                            <a:srgbClr val="213363"/>
                          </a:solidFill>
                          <a:latin typeface="Source Sans Pro Bold"/>
                          <a:ea typeface="Source Sans Pro Bold"/>
                          <a:cs typeface="Source Sans Pro Bold"/>
                          <a:sym typeface="Source Sans Pro Bold"/>
                        </a:rPr>
                        <a:t>Food &amp; Beverages</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3.6</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3.3</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4.1</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3"/>
                  </a:ext>
                </a:extLst>
              </a:tr>
              <a:tr h="1159101">
                <a:tc>
                  <a:txBody>
                    <a:bodyPr/>
                    <a:lstStyle/>
                    <a:p>
                      <a:pPr algn="ctr">
                        <a:lnSpc>
                          <a:spcPts val="2299"/>
                        </a:lnSpc>
                        <a:defRPr/>
                      </a:pPr>
                      <a:r>
                        <a:rPr lang="en-US" sz="2299" b="1" spc="-112">
                          <a:solidFill>
                            <a:srgbClr val="213363"/>
                          </a:solidFill>
                          <a:latin typeface="Source Sans Pro Bold"/>
                          <a:ea typeface="Source Sans Pro Bold"/>
                          <a:cs typeface="Source Sans Pro Bold"/>
                          <a:sym typeface="Source Sans Pro Bold"/>
                        </a:rPr>
                        <a:t>Inflight Entertainment</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3.9</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3.8</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3.9</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3.1</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3.7</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4"/>
                  </a:ext>
                </a:extLst>
              </a:tr>
              <a:tr h="1159101">
                <a:tc>
                  <a:txBody>
                    <a:bodyPr/>
                    <a:lstStyle/>
                    <a:p>
                      <a:pPr algn="ctr">
                        <a:lnSpc>
                          <a:spcPts val="2299"/>
                        </a:lnSpc>
                        <a:defRPr/>
                      </a:pPr>
                      <a:r>
                        <a:rPr lang="en-US" sz="2299" b="1" spc="-112">
                          <a:solidFill>
                            <a:srgbClr val="213363"/>
                          </a:solidFill>
                          <a:latin typeface="Source Sans Pro Bold"/>
                          <a:ea typeface="Source Sans Pro Bold"/>
                          <a:cs typeface="Source Sans Pro Bold"/>
                          <a:sym typeface="Source Sans Pro Bold"/>
                        </a:rPr>
                        <a:t>Value For Money</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3.5</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3.4</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4.2</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2.4</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2.8</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Freeform 5"/>
          <p:cNvSpPr/>
          <p:nvPr/>
        </p:nvSpPr>
        <p:spPr>
          <a:xfrm>
            <a:off x="1563300" y="-696675"/>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aphicFrame>
        <p:nvGraphicFramePr>
          <p:cNvPr id="6" name="Table 6"/>
          <p:cNvGraphicFramePr>
            <a:graphicFrameLocks noGrp="1"/>
          </p:cNvGraphicFramePr>
          <p:nvPr/>
        </p:nvGraphicFramePr>
        <p:xfrm>
          <a:off x="12122351" y="3054368"/>
          <a:ext cx="5331988" cy="6759860"/>
        </p:xfrm>
        <a:graphic>
          <a:graphicData uri="http://schemas.openxmlformats.org/drawingml/2006/table">
            <a:tbl>
              <a:tblPr/>
              <a:tblGrid>
                <a:gridCol w="3206049">
                  <a:extLst>
                    <a:ext uri="{9D8B030D-6E8A-4147-A177-3AD203B41FA5}">
                      <a16:colId xmlns:a16="http://schemas.microsoft.com/office/drawing/2014/main" val="20000"/>
                    </a:ext>
                  </a:extLst>
                </a:gridCol>
                <a:gridCol w="2125939">
                  <a:extLst>
                    <a:ext uri="{9D8B030D-6E8A-4147-A177-3AD203B41FA5}">
                      <a16:colId xmlns:a16="http://schemas.microsoft.com/office/drawing/2014/main" val="20001"/>
                    </a:ext>
                  </a:extLst>
                </a:gridCol>
              </a:tblGrid>
              <a:tr h="910004">
                <a:tc>
                  <a:txBody>
                    <a:bodyPr/>
                    <a:lstStyle/>
                    <a:p>
                      <a:pPr algn="ctr">
                        <a:lnSpc>
                          <a:spcPts val="3499"/>
                        </a:lnSpc>
                        <a:defRPr/>
                      </a:pPr>
                      <a:r>
                        <a:rPr lang="en-US" sz="2499" b="1">
                          <a:solidFill>
                            <a:srgbClr val="213363"/>
                          </a:solidFill>
                          <a:latin typeface="Source Sans Pro Bold"/>
                          <a:ea typeface="Source Sans Pro Bold"/>
                          <a:cs typeface="Source Sans Pro Bold"/>
                          <a:sym typeface="Source Sans Pro Bold"/>
                        </a:rPr>
                        <a:t>Name</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499"/>
                        </a:lnSpc>
                        <a:defRPr/>
                      </a:pPr>
                      <a:r>
                        <a:rPr lang="en-US" sz="2499" b="1">
                          <a:solidFill>
                            <a:srgbClr val="213363"/>
                          </a:solidFill>
                          <a:latin typeface="Source Sans Pro Bold"/>
                          <a:ea typeface="Source Sans Pro Bold"/>
                          <a:cs typeface="Source Sans Pro Bold"/>
                          <a:sym typeface="Source Sans Pro Bold"/>
                        </a:rPr>
                        <a:t>New User</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0"/>
                  </a:ext>
                </a:extLst>
              </a:tr>
              <a:tr h="986636">
                <a:tc>
                  <a:txBody>
                    <a:bodyPr/>
                    <a:lstStyle/>
                    <a:p>
                      <a:pPr algn="ctr">
                        <a:lnSpc>
                          <a:spcPts val="2400"/>
                        </a:lnSpc>
                        <a:defRPr/>
                      </a:pPr>
                      <a:r>
                        <a:rPr lang="en-US" sz="2400" b="1" spc="-117">
                          <a:solidFill>
                            <a:srgbClr val="213363"/>
                          </a:solidFill>
                          <a:latin typeface="Source Sans Pro Bold"/>
                          <a:ea typeface="Source Sans Pro Bold"/>
                          <a:cs typeface="Source Sans Pro Bold"/>
                          <a:sym typeface="Source Sans Pro Bold"/>
                        </a:rPr>
                        <a:t>Seat Comfort</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4060"/>
                        </a:lnSpc>
                        <a:defRPr/>
                      </a:pPr>
                      <a:r>
                        <a:rPr lang="en-US" sz="2900">
                          <a:solidFill>
                            <a:srgbClr val="213363"/>
                          </a:solidFill>
                          <a:latin typeface="Source Sans Pro"/>
                          <a:ea typeface="Source Sans Pro"/>
                          <a:cs typeface="Source Sans Pro"/>
                          <a:sym typeface="Source Sans Pro"/>
                        </a:rPr>
                        <a:t>4</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1"/>
                  </a:ext>
                </a:extLst>
              </a:tr>
              <a:tr h="986636">
                <a:tc>
                  <a:txBody>
                    <a:bodyPr/>
                    <a:lstStyle/>
                    <a:p>
                      <a:pPr algn="ctr">
                        <a:lnSpc>
                          <a:spcPts val="2400"/>
                        </a:lnSpc>
                        <a:defRPr/>
                      </a:pPr>
                      <a:r>
                        <a:rPr lang="en-US" sz="2400" b="1" spc="-117">
                          <a:solidFill>
                            <a:srgbClr val="213363"/>
                          </a:solidFill>
                          <a:latin typeface="Source Sans Pro Bold"/>
                          <a:ea typeface="Source Sans Pro Bold"/>
                          <a:cs typeface="Source Sans Pro Bold"/>
                          <a:sym typeface="Source Sans Pro Bold"/>
                        </a:rPr>
                        <a:t>Staff service</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4060"/>
                        </a:lnSpc>
                        <a:defRPr/>
                      </a:pPr>
                      <a:r>
                        <a:rPr lang="en-US" sz="2900">
                          <a:solidFill>
                            <a:srgbClr val="213363"/>
                          </a:solidFill>
                          <a:latin typeface="Source Sans Pro"/>
                          <a:ea typeface="Source Sans Pro"/>
                          <a:cs typeface="Source Sans Pro"/>
                          <a:sym typeface="Source Sans Pro"/>
                        </a:rPr>
                        <a:t>4</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2"/>
                  </a:ext>
                </a:extLst>
              </a:tr>
              <a:tr h="986636">
                <a:tc>
                  <a:txBody>
                    <a:bodyPr/>
                    <a:lstStyle/>
                    <a:p>
                      <a:pPr algn="ctr">
                        <a:lnSpc>
                          <a:spcPts val="2400"/>
                        </a:lnSpc>
                        <a:defRPr/>
                      </a:pPr>
                      <a:r>
                        <a:rPr lang="en-US" sz="2400" b="1" spc="-117">
                          <a:solidFill>
                            <a:srgbClr val="213363"/>
                          </a:solidFill>
                          <a:latin typeface="Source Sans Pro Bold"/>
                          <a:ea typeface="Source Sans Pro Bold"/>
                          <a:cs typeface="Source Sans Pro Bold"/>
                          <a:sym typeface="Source Sans Pro Bold"/>
                        </a:rPr>
                        <a:t>Food &amp; Beverages</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4060"/>
                        </a:lnSpc>
                        <a:defRPr/>
                      </a:pPr>
                      <a:r>
                        <a:rPr lang="en-US" sz="2900">
                          <a:solidFill>
                            <a:srgbClr val="213363"/>
                          </a:solidFill>
                          <a:latin typeface="Source Sans Pro"/>
                          <a:ea typeface="Source Sans Pro"/>
                          <a:cs typeface="Source Sans Pro"/>
                          <a:sym typeface="Source Sans Pro"/>
                        </a:rPr>
                        <a:t>2</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3"/>
                  </a:ext>
                </a:extLst>
              </a:tr>
              <a:tr h="993308">
                <a:tc>
                  <a:txBody>
                    <a:bodyPr/>
                    <a:lstStyle/>
                    <a:p>
                      <a:pPr algn="ctr">
                        <a:lnSpc>
                          <a:spcPts val="2400"/>
                        </a:lnSpc>
                        <a:defRPr/>
                      </a:pPr>
                      <a:r>
                        <a:rPr lang="en-US" sz="2400" b="1" spc="-117">
                          <a:solidFill>
                            <a:srgbClr val="213363"/>
                          </a:solidFill>
                          <a:latin typeface="Source Sans Pro Bold"/>
                          <a:ea typeface="Source Sans Pro Bold"/>
                          <a:cs typeface="Source Sans Pro Bold"/>
                          <a:sym typeface="Source Sans Pro Bold"/>
                        </a:rPr>
                        <a:t>Inflight Entertainment</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4060"/>
                        </a:lnSpc>
                        <a:defRPr/>
                      </a:pPr>
                      <a:r>
                        <a:rPr lang="en-US" sz="2900">
                          <a:solidFill>
                            <a:srgbClr val="213363"/>
                          </a:solidFill>
                          <a:latin typeface="Source Sans Pro"/>
                          <a:ea typeface="Source Sans Pro"/>
                          <a:cs typeface="Source Sans Pro"/>
                          <a:sym typeface="Source Sans Pro"/>
                        </a:rPr>
                        <a:t>2</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4"/>
                  </a:ext>
                </a:extLst>
              </a:tr>
              <a:tr h="986636">
                <a:tc>
                  <a:txBody>
                    <a:bodyPr/>
                    <a:lstStyle/>
                    <a:p>
                      <a:pPr algn="ctr">
                        <a:lnSpc>
                          <a:spcPts val="2400"/>
                        </a:lnSpc>
                        <a:defRPr/>
                      </a:pPr>
                      <a:r>
                        <a:rPr lang="en-US" sz="2400" b="1" spc="-117">
                          <a:solidFill>
                            <a:srgbClr val="213363"/>
                          </a:solidFill>
                          <a:latin typeface="Source Sans Pro Bold"/>
                          <a:ea typeface="Source Sans Pro Bold"/>
                          <a:cs typeface="Source Sans Pro Bold"/>
                          <a:sym typeface="Source Sans Pro Bold"/>
                        </a:rPr>
                        <a:t>Value For Money</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4060"/>
                        </a:lnSpc>
                        <a:defRPr/>
                      </a:pPr>
                      <a:r>
                        <a:rPr lang="en-US" sz="2900">
                          <a:solidFill>
                            <a:srgbClr val="213363"/>
                          </a:solidFill>
                          <a:latin typeface="Source Sans Pro"/>
                          <a:ea typeface="Source Sans Pro"/>
                          <a:cs typeface="Source Sans Pro"/>
                          <a:sym typeface="Source Sans Pro"/>
                        </a:rPr>
                        <a:t>2</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5"/>
                  </a:ext>
                </a:extLst>
              </a:tr>
              <a:tr h="910004">
                <a:tc>
                  <a:txBody>
                    <a:bodyPr/>
                    <a:lstStyle/>
                    <a:p>
                      <a:pPr algn="ctr">
                        <a:lnSpc>
                          <a:spcPts val="3359"/>
                        </a:lnSpc>
                        <a:defRPr/>
                      </a:pPr>
                      <a:r>
                        <a:rPr lang="en-US" sz="2400" b="1">
                          <a:solidFill>
                            <a:srgbClr val="213363"/>
                          </a:solidFill>
                          <a:latin typeface="Source Sans Pro Bold"/>
                          <a:ea typeface="Source Sans Pro Bold"/>
                          <a:cs typeface="Source Sans Pro Bold"/>
                          <a:sym typeface="Source Sans Pro Bold"/>
                        </a:rPr>
                        <a:t>Recommendation</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500"/>
                        </a:lnSpc>
                        <a:defRPr/>
                      </a:pPr>
                      <a:r>
                        <a:rPr lang="en-US" sz="2500" b="1">
                          <a:solidFill>
                            <a:srgbClr val="213363"/>
                          </a:solidFill>
                          <a:latin typeface="Source Sans Pro Bold"/>
                          <a:ea typeface="Source Sans Pro Bold"/>
                          <a:cs typeface="Source Sans Pro Bold"/>
                          <a:sym typeface="Source Sans Pro Bold"/>
                        </a:rPr>
                        <a:t>Emirates</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solidFill>
                      <a:srgbClr val="7F8AD3"/>
                    </a:solidFill>
                  </a:tcPr>
                </a:tc>
                <a:extLst>
                  <a:ext uri="{0D108BD9-81ED-4DB2-BD59-A6C34878D82A}">
                    <a16:rowId xmlns:a16="http://schemas.microsoft.com/office/drawing/2014/main" val="10006"/>
                  </a:ext>
                </a:extLst>
              </a:tr>
            </a:tbl>
          </a:graphicData>
        </a:graphic>
      </p:graphicFrame>
      <p:sp>
        <p:nvSpPr>
          <p:cNvPr id="7" name="TextBox 7"/>
          <p:cNvSpPr txBox="1"/>
          <p:nvPr/>
        </p:nvSpPr>
        <p:spPr>
          <a:xfrm>
            <a:off x="1170225" y="666750"/>
            <a:ext cx="15947550" cy="1352550"/>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Recommendation Result</a:t>
            </a:r>
          </a:p>
        </p:txBody>
      </p:sp>
      <p:sp>
        <p:nvSpPr>
          <p:cNvPr id="8" name="TextBox 8"/>
          <p:cNvSpPr txBox="1"/>
          <p:nvPr/>
        </p:nvSpPr>
        <p:spPr>
          <a:xfrm>
            <a:off x="401922" y="2302097"/>
            <a:ext cx="10626926" cy="666750"/>
          </a:xfrm>
          <a:prstGeom prst="rect">
            <a:avLst/>
          </a:prstGeom>
        </p:spPr>
        <p:txBody>
          <a:bodyPr lIns="0" tIns="0" rIns="0" bIns="0" rtlCol="0" anchor="t">
            <a:spAutoFit/>
          </a:bodyPr>
          <a:lstStyle/>
          <a:p>
            <a:pPr algn="ctr">
              <a:lnSpc>
                <a:spcPts val="4680"/>
              </a:lnSpc>
              <a:spcBef>
                <a:spcPct val="0"/>
              </a:spcBef>
            </a:pPr>
            <a:r>
              <a:rPr lang="en-US" sz="3900">
                <a:solidFill>
                  <a:srgbClr val="213363"/>
                </a:solidFill>
                <a:latin typeface="Times New Roman"/>
                <a:ea typeface="Times New Roman"/>
                <a:cs typeface="Times New Roman"/>
                <a:sym typeface="Times New Roman"/>
              </a:rPr>
              <a:t>Top 5 Recommendation for Existing user</a:t>
            </a:r>
          </a:p>
        </p:txBody>
      </p:sp>
      <p:sp>
        <p:nvSpPr>
          <p:cNvPr id="9" name="TextBox 9"/>
          <p:cNvSpPr txBox="1"/>
          <p:nvPr/>
        </p:nvSpPr>
        <p:spPr>
          <a:xfrm>
            <a:off x="11309075" y="2302097"/>
            <a:ext cx="6748992" cy="666750"/>
          </a:xfrm>
          <a:prstGeom prst="rect">
            <a:avLst/>
          </a:prstGeom>
        </p:spPr>
        <p:txBody>
          <a:bodyPr lIns="0" tIns="0" rIns="0" bIns="0" rtlCol="0" anchor="t">
            <a:spAutoFit/>
          </a:bodyPr>
          <a:lstStyle/>
          <a:p>
            <a:pPr algn="ctr">
              <a:lnSpc>
                <a:spcPts val="4680"/>
              </a:lnSpc>
              <a:spcBef>
                <a:spcPct val="0"/>
              </a:spcBef>
            </a:pPr>
            <a:r>
              <a:rPr lang="en-US" sz="3900">
                <a:solidFill>
                  <a:srgbClr val="213363"/>
                </a:solidFill>
                <a:latin typeface="Times New Roman"/>
                <a:ea typeface="Times New Roman"/>
                <a:cs typeface="Times New Roman"/>
                <a:sym typeface="Times New Roman"/>
              </a:rPr>
              <a:t>Recommendation for New User</a:t>
            </a:r>
          </a:p>
        </p:txBody>
      </p:sp>
      <p:sp>
        <p:nvSpPr>
          <p:cNvPr id="10" name="Freeform 10"/>
          <p:cNvSpPr/>
          <p:nvPr/>
        </p:nvSpPr>
        <p:spPr>
          <a:xfrm>
            <a:off x="17117775" y="1028700"/>
            <a:ext cx="3014236" cy="1677666"/>
          </a:xfrm>
          <a:custGeom>
            <a:avLst/>
            <a:gdLst/>
            <a:ahLst/>
            <a:cxnLst/>
            <a:rect l="l" t="t" r="r" b="b"/>
            <a:pathLst>
              <a:path w="3014236" h="1677666">
                <a:moveTo>
                  <a:pt x="0" y="0"/>
                </a:moveTo>
                <a:lnTo>
                  <a:pt x="3014236" y="0"/>
                </a:lnTo>
                <a:lnTo>
                  <a:pt x="3014236" y="1677666"/>
                </a:lnTo>
                <a:lnTo>
                  <a:pt x="0" y="16776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1563300" y="-696675"/>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42925" y="2166898"/>
            <a:ext cx="5334526" cy="7319540"/>
          </a:xfrm>
          <a:custGeom>
            <a:avLst/>
            <a:gdLst/>
            <a:ahLst/>
            <a:cxnLst/>
            <a:rect l="l" t="t" r="r" b="b"/>
            <a:pathLst>
              <a:path w="5334526" h="7319540">
                <a:moveTo>
                  <a:pt x="0" y="0"/>
                </a:moveTo>
                <a:lnTo>
                  <a:pt x="5334526" y="0"/>
                </a:lnTo>
                <a:lnTo>
                  <a:pt x="5334526" y="7319540"/>
                </a:lnTo>
                <a:lnTo>
                  <a:pt x="0" y="7319540"/>
                </a:lnTo>
                <a:lnTo>
                  <a:pt x="0" y="0"/>
                </a:lnTo>
                <a:close/>
              </a:path>
            </a:pathLst>
          </a:custGeom>
          <a:blipFill>
            <a:blip r:embed="rId4"/>
            <a:stretch>
              <a:fillRect l="-888" r="-888"/>
            </a:stretch>
          </a:blipFill>
        </p:spPr>
        <p:txBody>
          <a:bodyPr/>
          <a:lstStyle/>
          <a:p>
            <a:endParaRPr lang="en-IN"/>
          </a:p>
        </p:txBody>
      </p:sp>
      <p:sp>
        <p:nvSpPr>
          <p:cNvPr id="4" name="Freeform 4"/>
          <p:cNvSpPr/>
          <p:nvPr/>
        </p:nvSpPr>
        <p:spPr>
          <a:xfrm>
            <a:off x="11534571" y="2166898"/>
            <a:ext cx="6254027" cy="7319540"/>
          </a:xfrm>
          <a:custGeom>
            <a:avLst/>
            <a:gdLst/>
            <a:ahLst/>
            <a:cxnLst/>
            <a:rect l="l" t="t" r="r" b="b"/>
            <a:pathLst>
              <a:path w="6254027" h="7319540">
                <a:moveTo>
                  <a:pt x="0" y="0"/>
                </a:moveTo>
                <a:lnTo>
                  <a:pt x="6254027" y="0"/>
                </a:lnTo>
                <a:lnTo>
                  <a:pt x="6254027" y="7319540"/>
                </a:lnTo>
                <a:lnTo>
                  <a:pt x="0" y="7319540"/>
                </a:lnTo>
                <a:lnTo>
                  <a:pt x="0" y="0"/>
                </a:lnTo>
                <a:close/>
              </a:path>
            </a:pathLst>
          </a:custGeom>
          <a:blipFill>
            <a:blip r:embed="rId5"/>
            <a:stretch>
              <a:fillRect t="-834" b="-834"/>
            </a:stretch>
          </a:blipFill>
        </p:spPr>
        <p:txBody>
          <a:bodyPr/>
          <a:lstStyle/>
          <a:p>
            <a:endParaRPr lang="en-IN"/>
          </a:p>
        </p:txBody>
      </p:sp>
      <p:sp>
        <p:nvSpPr>
          <p:cNvPr id="5" name="Freeform 5"/>
          <p:cNvSpPr/>
          <p:nvPr/>
        </p:nvSpPr>
        <p:spPr>
          <a:xfrm>
            <a:off x="8822692" y="5548405"/>
            <a:ext cx="2420873" cy="1769438"/>
          </a:xfrm>
          <a:custGeom>
            <a:avLst/>
            <a:gdLst/>
            <a:ahLst/>
            <a:cxnLst/>
            <a:rect l="l" t="t" r="r" b="b"/>
            <a:pathLst>
              <a:path w="2420873" h="1769438">
                <a:moveTo>
                  <a:pt x="0" y="0"/>
                </a:moveTo>
                <a:lnTo>
                  <a:pt x="2420873" y="0"/>
                </a:lnTo>
                <a:lnTo>
                  <a:pt x="2420873" y="1769438"/>
                </a:lnTo>
                <a:lnTo>
                  <a:pt x="0" y="17694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10800000">
            <a:off x="6110814" y="4289978"/>
            <a:ext cx="2420873" cy="1769438"/>
          </a:xfrm>
          <a:custGeom>
            <a:avLst/>
            <a:gdLst/>
            <a:ahLst/>
            <a:cxnLst/>
            <a:rect l="l" t="t" r="r" b="b"/>
            <a:pathLst>
              <a:path w="2420873" h="1769438">
                <a:moveTo>
                  <a:pt x="0" y="0"/>
                </a:moveTo>
                <a:lnTo>
                  <a:pt x="2420873" y="0"/>
                </a:lnTo>
                <a:lnTo>
                  <a:pt x="2420873" y="1769438"/>
                </a:lnTo>
                <a:lnTo>
                  <a:pt x="0" y="17694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TextBox 7"/>
          <p:cNvSpPr txBox="1"/>
          <p:nvPr/>
        </p:nvSpPr>
        <p:spPr>
          <a:xfrm>
            <a:off x="6258776" y="7327368"/>
            <a:ext cx="4841745" cy="1323975"/>
          </a:xfrm>
          <a:prstGeom prst="rect">
            <a:avLst/>
          </a:prstGeom>
        </p:spPr>
        <p:txBody>
          <a:bodyPr lIns="0" tIns="0" rIns="0" bIns="0" rtlCol="0" anchor="t">
            <a:spAutoFit/>
          </a:bodyPr>
          <a:lstStyle/>
          <a:p>
            <a:pPr algn="ctr">
              <a:lnSpc>
                <a:spcPts val="5280"/>
              </a:lnSpc>
              <a:spcBef>
                <a:spcPct val="0"/>
              </a:spcBef>
            </a:pPr>
            <a:r>
              <a:rPr lang="en-US" sz="4400" b="1">
                <a:solidFill>
                  <a:srgbClr val="213363"/>
                </a:solidFill>
                <a:latin typeface="Source Sans Pro Bold"/>
                <a:ea typeface="Source Sans Pro Bold"/>
                <a:cs typeface="Source Sans Pro Bold"/>
                <a:sym typeface="Source Sans Pro Bold"/>
              </a:rPr>
              <a:t> Recommendation for New user</a:t>
            </a:r>
          </a:p>
        </p:txBody>
      </p:sp>
      <p:sp>
        <p:nvSpPr>
          <p:cNvPr id="8" name="TextBox 8"/>
          <p:cNvSpPr txBox="1"/>
          <p:nvPr/>
        </p:nvSpPr>
        <p:spPr>
          <a:xfrm>
            <a:off x="1170225" y="666750"/>
            <a:ext cx="15947550" cy="1352550"/>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Recommendation GUI</a:t>
            </a:r>
          </a:p>
        </p:txBody>
      </p:sp>
      <p:sp>
        <p:nvSpPr>
          <p:cNvPr id="9" name="TextBox 9"/>
          <p:cNvSpPr txBox="1"/>
          <p:nvPr/>
        </p:nvSpPr>
        <p:spPr>
          <a:xfrm>
            <a:off x="6258776" y="2299253"/>
            <a:ext cx="4841745" cy="1990725"/>
          </a:xfrm>
          <a:prstGeom prst="rect">
            <a:avLst/>
          </a:prstGeom>
        </p:spPr>
        <p:txBody>
          <a:bodyPr lIns="0" tIns="0" rIns="0" bIns="0" rtlCol="0" anchor="t">
            <a:spAutoFit/>
          </a:bodyPr>
          <a:lstStyle/>
          <a:p>
            <a:pPr algn="ctr">
              <a:lnSpc>
                <a:spcPts val="5280"/>
              </a:lnSpc>
              <a:spcBef>
                <a:spcPct val="0"/>
              </a:spcBef>
            </a:pPr>
            <a:r>
              <a:rPr lang="en-US" sz="4400" b="1">
                <a:solidFill>
                  <a:srgbClr val="213363"/>
                </a:solidFill>
                <a:latin typeface="Source Sans Pro Bold"/>
                <a:ea typeface="Source Sans Pro Bold"/>
                <a:cs typeface="Source Sans Pro Bold"/>
                <a:sym typeface="Source Sans Pro Bold"/>
              </a:rPr>
              <a:t>Top 5 Recommendation for Existing user</a:t>
            </a:r>
          </a:p>
        </p:txBody>
      </p:sp>
      <p:sp>
        <p:nvSpPr>
          <p:cNvPr id="10" name="Freeform 10"/>
          <p:cNvSpPr/>
          <p:nvPr/>
        </p:nvSpPr>
        <p:spPr>
          <a:xfrm>
            <a:off x="6539714" y="9022818"/>
            <a:ext cx="4565957" cy="1254657"/>
          </a:xfrm>
          <a:custGeom>
            <a:avLst/>
            <a:gdLst/>
            <a:ahLst/>
            <a:cxnLst/>
            <a:rect l="l" t="t" r="r" b="b"/>
            <a:pathLst>
              <a:path w="4565957" h="1254657">
                <a:moveTo>
                  <a:pt x="0" y="0"/>
                </a:moveTo>
                <a:lnTo>
                  <a:pt x="4565957" y="0"/>
                </a:lnTo>
                <a:lnTo>
                  <a:pt x="4565957" y="1254657"/>
                </a:lnTo>
                <a:lnTo>
                  <a:pt x="0" y="12546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1" name="Freeform 11"/>
          <p:cNvSpPr/>
          <p:nvPr/>
        </p:nvSpPr>
        <p:spPr>
          <a:xfrm>
            <a:off x="358575" y="719800"/>
            <a:ext cx="811650" cy="877350"/>
          </a:xfrm>
          <a:custGeom>
            <a:avLst/>
            <a:gdLst/>
            <a:ahLst/>
            <a:cxnLst/>
            <a:rect l="l" t="t" r="r" b="b"/>
            <a:pathLst>
              <a:path w="811650" h="877350">
                <a:moveTo>
                  <a:pt x="0" y="0"/>
                </a:moveTo>
                <a:lnTo>
                  <a:pt x="811650" y="0"/>
                </a:lnTo>
                <a:lnTo>
                  <a:pt x="811650" y="877350"/>
                </a:lnTo>
                <a:lnTo>
                  <a:pt x="0" y="8773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4838700"/>
            <a:ext cx="8571786" cy="1504316"/>
          </a:xfrm>
          <a:prstGeom prst="rect">
            <a:avLst/>
          </a:prstGeom>
        </p:spPr>
        <p:txBody>
          <a:bodyPr lIns="0" tIns="0" rIns="0" bIns="0" rtlCol="0" anchor="t">
            <a:spAutoFit/>
          </a:bodyPr>
          <a:lstStyle/>
          <a:p>
            <a:pPr algn="ctr">
              <a:lnSpc>
                <a:spcPts val="11059"/>
              </a:lnSpc>
              <a:spcBef>
                <a:spcPct val="0"/>
              </a:spcBef>
            </a:pPr>
            <a:r>
              <a:rPr lang="en-US" sz="7899" b="1">
                <a:solidFill>
                  <a:srgbClr val="304F9B"/>
                </a:solidFill>
                <a:latin typeface="Times New Roman Bold"/>
                <a:ea typeface="Times New Roman Bold"/>
                <a:cs typeface="Times New Roman Bold"/>
                <a:sym typeface="Times New Roman Bold"/>
              </a:rPr>
              <a:t>METHODOLOGY</a:t>
            </a:r>
          </a:p>
        </p:txBody>
      </p:sp>
      <p:sp>
        <p:nvSpPr>
          <p:cNvPr id="4" name="TextBox 4"/>
          <p:cNvSpPr txBox="1"/>
          <p:nvPr/>
        </p:nvSpPr>
        <p:spPr>
          <a:xfrm>
            <a:off x="0" y="6424399"/>
            <a:ext cx="11477226" cy="755650"/>
          </a:xfrm>
          <a:prstGeom prst="rect">
            <a:avLst/>
          </a:prstGeom>
        </p:spPr>
        <p:txBody>
          <a:bodyPr lIns="0" tIns="0" rIns="0" bIns="0" rtlCol="0" anchor="t">
            <a:spAutoFit/>
          </a:bodyPr>
          <a:lstStyle/>
          <a:p>
            <a:pPr algn="ctr">
              <a:lnSpc>
                <a:spcPts val="5599"/>
              </a:lnSpc>
            </a:pPr>
            <a:r>
              <a:rPr lang="en-US" sz="3999">
                <a:solidFill>
                  <a:srgbClr val="304F9B"/>
                </a:solidFill>
                <a:latin typeface="Times New Roman"/>
                <a:ea typeface="Times New Roman"/>
                <a:cs typeface="Times New Roman"/>
                <a:sym typeface="Times New Roman"/>
              </a:rPr>
              <a:t>NATURAL LANGUAGE PROCESSING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AutoShape 2"/>
          <p:cNvSpPr/>
          <p:nvPr/>
        </p:nvSpPr>
        <p:spPr>
          <a:xfrm rot="3942">
            <a:off x="-5630" y="9208000"/>
            <a:ext cx="16611461" cy="0"/>
          </a:xfrm>
          <a:prstGeom prst="line">
            <a:avLst/>
          </a:prstGeom>
          <a:ln w="9525" cap="rnd">
            <a:solidFill>
              <a:srgbClr val="FFFFFF"/>
            </a:solidFill>
            <a:prstDash val="solid"/>
            <a:headEnd type="none" w="sm" len="sm"/>
            <a:tailEnd type="none" w="sm" len="sm"/>
          </a:ln>
        </p:spPr>
        <p:txBody>
          <a:bodyPr/>
          <a:lstStyle/>
          <a:p>
            <a:endParaRPr lang="en-IN"/>
          </a:p>
        </p:txBody>
      </p:sp>
      <p:sp>
        <p:nvSpPr>
          <p:cNvPr id="3" name="Freeform 3"/>
          <p:cNvSpPr/>
          <p:nvPr/>
        </p:nvSpPr>
        <p:spPr>
          <a:xfrm rot="5400000">
            <a:off x="16596300" y="8942750"/>
            <a:ext cx="530502" cy="530502"/>
          </a:xfrm>
          <a:custGeom>
            <a:avLst/>
            <a:gdLst/>
            <a:ahLst/>
            <a:cxnLst/>
            <a:rect l="l" t="t" r="r" b="b"/>
            <a:pathLst>
              <a:path w="530502" h="530502">
                <a:moveTo>
                  <a:pt x="0" y="0"/>
                </a:moveTo>
                <a:lnTo>
                  <a:pt x="530502" y="0"/>
                </a:lnTo>
                <a:lnTo>
                  <a:pt x="530502" y="530502"/>
                </a:lnTo>
                <a:lnTo>
                  <a:pt x="0" y="530502"/>
                </a:lnTo>
                <a:lnTo>
                  <a:pt x="0" y="0"/>
                </a:lnTo>
                <a:close/>
              </a:path>
            </a:pathLst>
          </a:custGeom>
          <a:blipFill>
            <a:blip r:embed="rId3"/>
            <a:stretch>
              <a:fillRect/>
            </a:stretch>
          </a:blipFill>
        </p:spPr>
        <p:txBody>
          <a:bodyPr/>
          <a:lstStyle/>
          <a:p>
            <a:endParaRPr lang="en-IN"/>
          </a:p>
        </p:txBody>
      </p:sp>
      <p:grpSp>
        <p:nvGrpSpPr>
          <p:cNvPr id="4" name="Group 4"/>
          <p:cNvGrpSpPr/>
          <p:nvPr/>
        </p:nvGrpSpPr>
        <p:grpSpPr>
          <a:xfrm>
            <a:off x="15445601" y="5991449"/>
            <a:ext cx="143400" cy="143400"/>
            <a:chOff x="0" y="0"/>
            <a:chExt cx="191200" cy="191200"/>
          </a:xfrm>
        </p:grpSpPr>
        <p:sp>
          <p:nvSpPr>
            <p:cNvPr id="5" name="Freeform 5"/>
            <p:cNvSpPr/>
            <p:nvPr/>
          </p:nvSpPr>
          <p:spPr>
            <a:xfrm>
              <a:off x="0" y="0"/>
              <a:ext cx="191262" cy="191262"/>
            </a:xfrm>
            <a:custGeom>
              <a:avLst/>
              <a:gdLst/>
              <a:ahLst/>
              <a:cxnLst/>
              <a:rect l="l" t="t" r="r" b="b"/>
              <a:pathLst>
                <a:path w="191262" h="191262">
                  <a:moveTo>
                    <a:pt x="0" y="95631"/>
                  </a:moveTo>
                  <a:cubicBezTo>
                    <a:pt x="0" y="42799"/>
                    <a:pt x="42799" y="0"/>
                    <a:pt x="95631" y="0"/>
                  </a:cubicBezTo>
                  <a:cubicBezTo>
                    <a:pt x="148463" y="0"/>
                    <a:pt x="191262" y="42799"/>
                    <a:pt x="191262" y="95631"/>
                  </a:cubicBezTo>
                  <a:cubicBezTo>
                    <a:pt x="191262" y="148463"/>
                    <a:pt x="148463" y="191262"/>
                    <a:pt x="95631" y="191262"/>
                  </a:cubicBezTo>
                  <a:cubicBezTo>
                    <a:pt x="42799" y="191262"/>
                    <a:pt x="0" y="148336"/>
                    <a:pt x="0" y="95631"/>
                  </a:cubicBezTo>
                  <a:close/>
                </a:path>
              </a:pathLst>
            </a:custGeom>
            <a:solidFill>
              <a:srgbClr val="667E92"/>
            </a:solidFill>
          </p:spPr>
          <p:txBody>
            <a:bodyPr/>
            <a:lstStyle/>
            <a:p>
              <a:endParaRPr lang="en-IN"/>
            </a:p>
          </p:txBody>
        </p:sp>
      </p:grpSp>
      <p:grpSp>
        <p:nvGrpSpPr>
          <p:cNvPr id="6" name="Group 6"/>
          <p:cNvGrpSpPr/>
          <p:nvPr/>
        </p:nvGrpSpPr>
        <p:grpSpPr>
          <a:xfrm>
            <a:off x="2393998" y="3436625"/>
            <a:ext cx="3106143" cy="281468"/>
            <a:chOff x="0" y="0"/>
            <a:chExt cx="4476000" cy="405600"/>
          </a:xfrm>
        </p:grpSpPr>
        <p:sp>
          <p:nvSpPr>
            <p:cNvPr id="7" name="Freeform 7"/>
            <p:cNvSpPr/>
            <p:nvPr/>
          </p:nvSpPr>
          <p:spPr>
            <a:xfrm>
              <a:off x="0" y="0"/>
              <a:ext cx="4475988" cy="405638"/>
            </a:xfrm>
            <a:custGeom>
              <a:avLst/>
              <a:gdLst/>
              <a:ahLst/>
              <a:cxnLst/>
              <a:rect l="l" t="t" r="r" b="b"/>
              <a:pathLst>
                <a:path w="4475988" h="405638">
                  <a:moveTo>
                    <a:pt x="0" y="0"/>
                  </a:moveTo>
                  <a:lnTo>
                    <a:pt x="4475988" y="0"/>
                  </a:lnTo>
                  <a:lnTo>
                    <a:pt x="4475988" y="405638"/>
                  </a:lnTo>
                  <a:lnTo>
                    <a:pt x="0" y="405638"/>
                  </a:lnTo>
                  <a:close/>
                </a:path>
              </a:pathLst>
            </a:custGeom>
            <a:solidFill>
              <a:srgbClr val="304F9B"/>
            </a:solidFill>
          </p:spPr>
          <p:txBody>
            <a:bodyPr/>
            <a:lstStyle/>
            <a:p>
              <a:endParaRPr lang="en-IN"/>
            </a:p>
          </p:txBody>
        </p:sp>
      </p:grpSp>
      <p:grpSp>
        <p:nvGrpSpPr>
          <p:cNvPr id="8" name="Group 8"/>
          <p:cNvGrpSpPr/>
          <p:nvPr/>
        </p:nvGrpSpPr>
        <p:grpSpPr>
          <a:xfrm>
            <a:off x="5500141" y="3436625"/>
            <a:ext cx="3357000" cy="304200"/>
            <a:chOff x="0" y="0"/>
            <a:chExt cx="4476000" cy="405600"/>
          </a:xfrm>
        </p:grpSpPr>
        <p:sp>
          <p:nvSpPr>
            <p:cNvPr id="9" name="Freeform 9"/>
            <p:cNvSpPr/>
            <p:nvPr/>
          </p:nvSpPr>
          <p:spPr>
            <a:xfrm>
              <a:off x="0" y="0"/>
              <a:ext cx="4475988" cy="405638"/>
            </a:xfrm>
            <a:custGeom>
              <a:avLst/>
              <a:gdLst/>
              <a:ahLst/>
              <a:cxnLst/>
              <a:rect l="l" t="t" r="r" b="b"/>
              <a:pathLst>
                <a:path w="4475988" h="405638">
                  <a:moveTo>
                    <a:pt x="0" y="0"/>
                  </a:moveTo>
                  <a:lnTo>
                    <a:pt x="4475988" y="0"/>
                  </a:lnTo>
                  <a:lnTo>
                    <a:pt x="4475988" y="405638"/>
                  </a:lnTo>
                  <a:lnTo>
                    <a:pt x="0" y="405638"/>
                  </a:lnTo>
                  <a:close/>
                </a:path>
              </a:pathLst>
            </a:custGeom>
            <a:solidFill>
              <a:srgbClr val="FFFFFF"/>
            </a:solidFill>
          </p:spPr>
          <p:txBody>
            <a:bodyPr/>
            <a:lstStyle/>
            <a:p>
              <a:endParaRPr lang="en-IN"/>
            </a:p>
          </p:txBody>
        </p:sp>
      </p:grpSp>
      <p:grpSp>
        <p:nvGrpSpPr>
          <p:cNvPr id="10" name="Group 10"/>
          <p:cNvGrpSpPr/>
          <p:nvPr/>
        </p:nvGrpSpPr>
        <p:grpSpPr>
          <a:xfrm>
            <a:off x="8857141" y="3436625"/>
            <a:ext cx="3357000" cy="304200"/>
            <a:chOff x="0" y="0"/>
            <a:chExt cx="4476000" cy="405600"/>
          </a:xfrm>
        </p:grpSpPr>
        <p:sp>
          <p:nvSpPr>
            <p:cNvPr id="11" name="Freeform 11"/>
            <p:cNvSpPr/>
            <p:nvPr/>
          </p:nvSpPr>
          <p:spPr>
            <a:xfrm>
              <a:off x="0" y="0"/>
              <a:ext cx="4475988" cy="405638"/>
            </a:xfrm>
            <a:custGeom>
              <a:avLst/>
              <a:gdLst/>
              <a:ahLst/>
              <a:cxnLst/>
              <a:rect l="l" t="t" r="r" b="b"/>
              <a:pathLst>
                <a:path w="4475988" h="405638">
                  <a:moveTo>
                    <a:pt x="0" y="0"/>
                  </a:moveTo>
                  <a:lnTo>
                    <a:pt x="4475988" y="0"/>
                  </a:lnTo>
                  <a:lnTo>
                    <a:pt x="4475988" y="405638"/>
                  </a:lnTo>
                  <a:lnTo>
                    <a:pt x="0" y="405638"/>
                  </a:lnTo>
                  <a:close/>
                </a:path>
              </a:pathLst>
            </a:custGeom>
            <a:solidFill>
              <a:srgbClr val="304F9B"/>
            </a:solidFill>
          </p:spPr>
          <p:txBody>
            <a:bodyPr/>
            <a:lstStyle/>
            <a:p>
              <a:endParaRPr lang="en-IN"/>
            </a:p>
          </p:txBody>
        </p:sp>
      </p:grpSp>
      <p:grpSp>
        <p:nvGrpSpPr>
          <p:cNvPr id="12" name="Group 12"/>
          <p:cNvGrpSpPr/>
          <p:nvPr/>
        </p:nvGrpSpPr>
        <p:grpSpPr>
          <a:xfrm>
            <a:off x="12232001" y="3436625"/>
            <a:ext cx="3357000" cy="304200"/>
            <a:chOff x="0" y="0"/>
            <a:chExt cx="4476000" cy="405600"/>
          </a:xfrm>
        </p:grpSpPr>
        <p:sp>
          <p:nvSpPr>
            <p:cNvPr id="13" name="Freeform 13"/>
            <p:cNvSpPr/>
            <p:nvPr/>
          </p:nvSpPr>
          <p:spPr>
            <a:xfrm>
              <a:off x="0" y="0"/>
              <a:ext cx="4475988" cy="405638"/>
            </a:xfrm>
            <a:custGeom>
              <a:avLst/>
              <a:gdLst/>
              <a:ahLst/>
              <a:cxnLst/>
              <a:rect l="l" t="t" r="r" b="b"/>
              <a:pathLst>
                <a:path w="4475988" h="405638">
                  <a:moveTo>
                    <a:pt x="0" y="0"/>
                  </a:moveTo>
                  <a:lnTo>
                    <a:pt x="4475988" y="0"/>
                  </a:lnTo>
                  <a:lnTo>
                    <a:pt x="4475988" y="405638"/>
                  </a:lnTo>
                  <a:lnTo>
                    <a:pt x="0" y="405638"/>
                  </a:lnTo>
                  <a:close/>
                </a:path>
              </a:pathLst>
            </a:custGeom>
            <a:solidFill>
              <a:srgbClr val="FFFFFF"/>
            </a:solidFill>
          </p:spPr>
          <p:txBody>
            <a:bodyPr/>
            <a:lstStyle/>
            <a:p>
              <a:endParaRPr lang="en-IN"/>
            </a:p>
          </p:txBody>
        </p:sp>
      </p:grpSp>
      <p:sp>
        <p:nvSpPr>
          <p:cNvPr id="14" name="Freeform 14"/>
          <p:cNvSpPr/>
          <p:nvPr/>
        </p:nvSpPr>
        <p:spPr>
          <a:xfrm>
            <a:off x="1563300" y="-966925"/>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15" name="Group 15"/>
          <p:cNvGrpSpPr/>
          <p:nvPr/>
        </p:nvGrpSpPr>
        <p:grpSpPr>
          <a:xfrm rot="5400000">
            <a:off x="13767101" y="5267225"/>
            <a:ext cx="3357000" cy="304200"/>
            <a:chOff x="0" y="0"/>
            <a:chExt cx="4476000" cy="405600"/>
          </a:xfrm>
        </p:grpSpPr>
        <p:sp>
          <p:nvSpPr>
            <p:cNvPr id="16" name="Freeform 16"/>
            <p:cNvSpPr/>
            <p:nvPr/>
          </p:nvSpPr>
          <p:spPr>
            <a:xfrm>
              <a:off x="0" y="0"/>
              <a:ext cx="4475988" cy="405638"/>
            </a:xfrm>
            <a:custGeom>
              <a:avLst/>
              <a:gdLst/>
              <a:ahLst/>
              <a:cxnLst/>
              <a:rect l="l" t="t" r="r" b="b"/>
              <a:pathLst>
                <a:path w="4475988" h="405638">
                  <a:moveTo>
                    <a:pt x="0" y="0"/>
                  </a:moveTo>
                  <a:lnTo>
                    <a:pt x="4475988" y="0"/>
                  </a:lnTo>
                  <a:lnTo>
                    <a:pt x="4475988" y="405638"/>
                  </a:lnTo>
                  <a:lnTo>
                    <a:pt x="0" y="405638"/>
                  </a:lnTo>
                  <a:close/>
                </a:path>
              </a:pathLst>
            </a:custGeom>
            <a:solidFill>
              <a:srgbClr val="304F9B"/>
            </a:solidFill>
          </p:spPr>
          <p:txBody>
            <a:bodyPr/>
            <a:lstStyle/>
            <a:p>
              <a:endParaRPr lang="en-IN"/>
            </a:p>
          </p:txBody>
        </p:sp>
      </p:grpSp>
      <p:grpSp>
        <p:nvGrpSpPr>
          <p:cNvPr id="17" name="Group 17"/>
          <p:cNvGrpSpPr/>
          <p:nvPr/>
        </p:nvGrpSpPr>
        <p:grpSpPr>
          <a:xfrm>
            <a:off x="2393998" y="7097825"/>
            <a:ext cx="3077568" cy="278879"/>
            <a:chOff x="0" y="0"/>
            <a:chExt cx="4476000" cy="405600"/>
          </a:xfrm>
        </p:grpSpPr>
        <p:sp>
          <p:nvSpPr>
            <p:cNvPr id="18" name="Freeform 18"/>
            <p:cNvSpPr/>
            <p:nvPr/>
          </p:nvSpPr>
          <p:spPr>
            <a:xfrm>
              <a:off x="0" y="0"/>
              <a:ext cx="4475988" cy="405638"/>
            </a:xfrm>
            <a:custGeom>
              <a:avLst/>
              <a:gdLst/>
              <a:ahLst/>
              <a:cxnLst/>
              <a:rect l="l" t="t" r="r" b="b"/>
              <a:pathLst>
                <a:path w="4475988" h="405638">
                  <a:moveTo>
                    <a:pt x="0" y="0"/>
                  </a:moveTo>
                  <a:lnTo>
                    <a:pt x="4475988" y="0"/>
                  </a:lnTo>
                  <a:lnTo>
                    <a:pt x="4475988" y="405638"/>
                  </a:lnTo>
                  <a:lnTo>
                    <a:pt x="0" y="405638"/>
                  </a:lnTo>
                  <a:close/>
                </a:path>
              </a:pathLst>
            </a:custGeom>
            <a:solidFill>
              <a:srgbClr val="304F9B"/>
            </a:solidFill>
          </p:spPr>
          <p:txBody>
            <a:bodyPr/>
            <a:lstStyle/>
            <a:p>
              <a:endParaRPr lang="en-IN"/>
            </a:p>
          </p:txBody>
        </p:sp>
      </p:grpSp>
      <p:grpSp>
        <p:nvGrpSpPr>
          <p:cNvPr id="19" name="Group 19"/>
          <p:cNvGrpSpPr/>
          <p:nvPr/>
        </p:nvGrpSpPr>
        <p:grpSpPr>
          <a:xfrm>
            <a:off x="5500141" y="7097825"/>
            <a:ext cx="3357000" cy="304200"/>
            <a:chOff x="0" y="0"/>
            <a:chExt cx="4476000" cy="405600"/>
          </a:xfrm>
        </p:grpSpPr>
        <p:sp>
          <p:nvSpPr>
            <p:cNvPr id="20" name="Freeform 20"/>
            <p:cNvSpPr/>
            <p:nvPr/>
          </p:nvSpPr>
          <p:spPr>
            <a:xfrm>
              <a:off x="0" y="0"/>
              <a:ext cx="4475988" cy="405638"/>
            </a:xfrm>
            <a:custGeom>
              <a:avLst/>
              <a:gdLst/>
              <a:ahLst/>
              <a:cxnLst/>
              <a:rect l="l" t="t" r="r" b="b"/>
              <a:pathLst>
                <a:path w="4475988" h="405638">
                  <a:moveTo>
                    <a:pt x="0" y="0"/>
                  </a:moveTo>
                  <a:lnTo>
                    <a:pt x="4475988" y="0"/>
                  </a:lnTo>
                  <a:lnTo>
                    <a:pt x="4475988" y="405638"/>
                  </a:lnTo>
                  <a:lnTo>
                    <a:pt x="0" y="405638"/>
                  </a:lnTo>
                  <a:close/>
                </a:path>
              </a:pathLst>
            </a:custGeom>
            <a:solidFill>
              <a:srgbClr val="FFFFFF"/>
            </a:solidFill>
          </p:spPr>
          <p:txBody>
            <a:bodyPr/>
            <a:lstStyle/>
            <a:p>
              <a:endParaRPr lang="en-IN"/>
            </a:p>
          </p:txBody>
        </p:sp>
      </p:grpSp>
      <p:grpSp>
        <p:nvGrpSpPr>
          <p:cNvPr id="21" name="Group 21"/>
          <p:cNvGrpSpPr/>
          <p:nvPr/>
        </p:nvGrpSpPr>
        <p:grpSpPr>
          <a:xfrm>
            <a:off x="8883701" y="7097825"/>
            <a:ext cx="3357000" cy="304200"/>
            <a:chOff x="0" y="0"/>
            <a:chExt cx="4476000" cy="405600"/>
          </a:xfrm>
        </p:grpSpPr>
        <p:sp>
          <p:nvSpPr>
            <p:cNvPr id="22" name="Freeform 22"/>
            <p:cNvSpPr/>
            <p:nvPr/>
          </p:nvSpPr>
          <p:spPr>
            <a:xfrm>
              <a:off x="0" y="0"/>
              <a:ext cx="4475988" cy="405638"/>
            </a:xfrm>
            <a:custGeom>
              <a:avLst/>
              <a:gdLst/>
              <a:ahLst/>
              <a:cxnLst/>
              <a:rect l="l" t="t" r="r" b="b"/>
              <a:pathLst>
                <a:path w="4475988" h="405638">
                  <a:moveTo>
                    <a:pt x="0" y="0"/>
                  </a:moveTo>
                  <a:lnTo>
                    <a:pt x="4475988" y="0"/>
                  </a:lnTo>
                  <a:lnTo>
                    <a:pt x="4475988" y="405638"/>
                  </a:lnTo>
                  <a:lnTo>
                    <a:pt x="0" y="405638"/>
                  </a:lnTo>
                  <a:close/>
                </a:path>
              </a:pathLst>
            </a:custGeom>
            <a:solidFill>
              <a:srgbClr val="304F9B"/>
            </a:solidFill>
          </p:spPr>
          <p:txBody>
            <a:bodyPr/>
            <a:lstStyle/>
            <a:p>
              <a:endParaRPr lang="en-IN"/>
            </a:p>
          </p:txBody>
        </p:sp>
      </p:grpSp>
      <p:grpSp>
        <p:nvGrpSpPr>
          <p:cNvPr id="23" name="Group 23"/>
          <p:cNvGrpSpPr/>
          <p:nvPr/>
        </p:nvGrpSpPr>
        <p:grpSpPr>
          <a:xfrm>
            <a:off x="12240701" y="7097825"/>
            <a:ext cx="3357000" cy="304200"/>
            <a:chOff x="0" y="0"/>
            <a:chExt cx="4476000" cy="405600"/>
          </a:xfrm>
        </p:grpSpPr>
        <p:sp>
          <p:nvSpPr>
            <p:cNvPr id="24" name="Freeform 24"/>
            <p:cNvSpPr/>
            <p:nvPr/>
          </p:nvSpPr>
          <p:spPr>
            <a:xfrm>
              <a:off x="0" y="0"/>
              <a:ext cx="4475988" cy="405638"/>
            </a:xfrm>
            <a:custGeom>
              <a:avLst/>
              <a:gdLst/>
              <a:ahLst/>
              <a:cxnLst/>
              <a:rect l="l" t="t" r="r" b="b"/>
              <a:pathLst>
                <a:path w="4475988" h="405638">
                  <a:moveTo>
                    <a:pt x="0" y="0"/>
                  </a:moveTo>
                  <a:lnTo>
                    <a:pt x="4475988" y="0"/>
                  </a:lnTo>
                  <a:lnTo>
                    <a:pt x="4475988" y="405638"/>
                  </a:lnTo>
                  <a:lnTo>
                    <a:pt x="0" y="405638"/>
                  </a:lnTo>
                  <a:close/>
                </a:path>
              </a:pathLst>
            </a:custGeom>
            <a:solidFill>
              <a:srgbClr val="FFFFFF"/>
            </a:solidFill>
          </p:spPr>
          <p:txBody>
            <a:bodyPr/>
            <a:lstStyle/>
            <a:p>
              <a:endParaRPr lang="en-IN"/>
            </a:p>
          </p:txBody>
        </p:sp>
      </p:grpSp>
      <p:sp>
        <p:nvSpPr>
          <p:cNvPr id="25" name="Freeform 25"/>
          <p:cNvSpPr/>
          <p:nvPr/>
        </p:nvSpPr>
        <p:spPr>
          <a:xfrm>
            <a:off x="6194647" y="2501346"/>
            <a:ext cx="708479" cy="708479"/>
          </a:xfrm>
          <a:custGeom>
            <a:avLst/>
            <a:gdLst/>
            <a:ahLst/>
            <a:cxnLst/>
            <a:rect l="l" t="t" r="r" b="b"/>
            <a:pathLst>
              <a:path w="708479" h="708479">
                <a:moveTo>
                  <a:pt x="0" y="0"/>
                </a:moveTo>
                <a:lnTo>
                  <a:pt x="708479" y="0"/>
                </a:lnTo>
                <a:lnTo>
                  <a:pt x="708479" y="708479"/>
                </a:lnTo>
                <a:lnTo>
                  <a:pt x="0" y="7084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6" name="Freeform 26"/>
          <p:cNvSpPr/>
          <p:nvPr/>
        </p:nvSpPr>
        <p:spPr>
          <a:xfrm>
            <a:off x="2415679" y="2463300"/>
            <a:ext cx="730049" cy="841775"/>
          </a:xfrm>
          <a:custGeom>
            <a:avLst/>
            <a:gdLst/>
            <a:ahLst/>
            <a:cxnLst/>
            <a:rect l="l" t="t" r="r" b="b"/>
            <a:pathLst>
              <a:path w="730049" h="841775">
                <a:moveTo>
                  <a:pt x="0" y="0"/>
                </a:moveTo>
                <a:lnTo>
                  <a:pt x="730048" y="0"/>
                </a:lnTo>
                <a:lnTo>
                  <a:pt x="730048" y="841775"/>
                </a:lnTo>
                <a:lnTo>
                  <a:pt x="0" y="8417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27" name="Freeform 27"/>
          <p:cNvSpPr/>
          <p:nvPr/>
        </p:nvSpPr>
        <p:spPr>
          <a:xfrm>
            <a:off x="9311114" y="2631096"/>
            <a:ext cx="942439" cy="483478"/>
          </a:xfrm>
          <a:custGeom>
            <a:avLst/>
            <a:gdLst/>
            <a:ahLst/>
            <a:cxnLst/>
            <a:rect l="l" t="t" r="r" b="b"/>
            <a:pathLst>
              <a:path w="942439" h="483478">
                <a:moveTo>
                  <a:pt x="0" y="0"/>
                </a:moveTo>
                <a:lnTo>
                  <a:pt x="942439" y="0"/>
                </a:lnTo>
                <a:lnTo>
                  <a:pt x="942439" y="483479"/>
                </a:lnTo>
                <a:lnTo>
                  <a:pt x="0" y="4834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28" name="Freeform 28"/>
          <p:cNvSpPr/>
          <p:nvPr/>
        </p:nvSpPr>
        <p:spPr>
          <a:xfrm>
            <a:off x="12569129" y="2527744"/>
            <a:ext cx="839283" cy="777330"/>
          </a:xfrm>
          <a:custGeom>
            <a:avLst/>
            <a:gdLst/>
            <a:ahLst/>
            <a:cxnLst/>
            <a:rect l="l" t="t" r="r" b="b"/>
            <a:pathLst>
              <a:path w="839283" h="777330">
                <a:moveTo>
                  <a:pt x="0" y="0"/>
                </a:moveTo>
                <a:lnTo>
                  <a:pt x="839283" y="0"/>
                </a:lnTo>
                <a:lnTo>
                  <a:pt x="839283" y="777331"/>
                </a:lnTo>
                <a:lnTo>
                  <a:pt x="0" y="7773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grpSp>
        <p:nvGrpSpPr>
          <p:cNvPr id="29" name="Group 29"/>
          <p:cNvGrpSpPr/>
          <p:nvPr/>
        </p:nvGrpSpPr>
        <p:grpSpPr>
          <a:xfrm>
            <a:off x="16596289" y="5793556"/>
            <a:ext cx="649676" cy="631756"/>
            <a:chOff x="0" y="0"/>
            <a:chExt cx="4144010" cy="4029710"/>
          </a:xfrm>
        </p:grpSpPr>
        <p:sp>
          <p:nvSpPr>
            <p:cNvPr id="30" name="Freeform 30"/>
            <p:cNvSpPr/>
            <p:nvPr/>
          </p:nvSpPr>
          <p:spPr>
            <a:xfrm>
              <a:off x="0" y="0"/>
              <a:ext cx="4145280" cy="4029710"/>
            </a:xfrm>
            <a:custGeom>
              <a:avLst/>
              <a:gdLst/>
              <a:ahLst/>
              <a:cxnLst/>
              <a:rect l="l" t="t" r="r" b="b"/>
              <a:pathLst>
                <a:path w="4145280" h="4029710">
                  <a:moveTo>
                    <a:pt x="1802130" y="2039620"/>
                  </a:moveTo>
                  <a:lnTo>
                    <a:pt x="2029460" y="2039620"/>
                  </a:lnTo>
                  <a:lnTo>
                    <a:pt x="2029460" y="1413510"/>
                  </a:lnTo>
                  <a:cubicBezTo>
                    <a:pt x="2029460" y="899160"/>
                    <a:pt x="2001520" y="553720"/>
                    <a:pt x="1946910" y="377190"/>
                  </a:cubicBezTo>
                  <a:cubicBezTo>
                    <a:pt x="1892300" y="201930"/>
                    <a:pt x="1785620" y="114300"/>
                    <a:pt x="1629410" y="114300"/>
                  </a:cubicBezTo>
                  <a:cubicBezTo>
                    <a:pt x="1535430" y="114300"/>
                    <a:pt x="1450340" y="139700"/>
                    <a:pt x="1375410" y="191770"/>
                  </a:cubicBezTo>
                  <a:cubicBezTo>
                    <a:pt x="1299210" y="243840"/>
                    <a:pt x="1262380" y="313690"/>
                    <a:pt x="1262380" y="402590"/>
                  </a:cubicBezTo>
                  <a:cubicBezTo>
                    <a:pt x="1262380" y="491490"/>
                    <a:pt x="1277620" y="582930"/>
                    <a:pt x="1309370" y="674370"/>
                  </a:cubicBezTo>
                  <a:lnTo>
                    <a:pt x="1504950" y="674370"/>
                  </a:lnTo>
                  <a:cubicBezTo>
                    <a:pt x="1546860" y="788670"/>
                    <a:pt x="1567180" y="924560"/>
                    <a:pt x="1567180" y="1084580"/>
                  </a:cubicBezTo>
                  <a:cubicBezTo>
                    <a:pt x="1567180" y="1244600"/>
                    <a:pt x="1502410" y="1383030"/>
                    <a:pt x="1371600" y="1498600"/>
                  </a:cubicBezTo>
                  <a:cubicBezTo>
                    <a:pt x="1240790" y="1615440"/>
                    <a:pt x="1076960" y="1673860"/>
                    <a:pt x="877570" y="1673860"/>
                  </a:cubicBezTo>
                  <a:cubicBezTo>
                    <a:pt x="427990" y="1673860"/>
                    <a:pt x="204470" y="1449070"/>
                    <a:pt x="204470" y="999490"/>
                  </a:cubicBezTo>
                  <a:cubicBezTo>
                    <a:pt x="203200" y="332740"/>
                    <a:pt x="749300" y="0"/>
                    <a:pt x="1840230" y="0"/>
                  </a:cubicBezTo>
                  <a:cubicBezTo>
                    <a:pt x="2461260" y="0"/>
                    <a:pt x="2890520" y="109220"/>
                    <a:pt x="3129280" y="328930"/>
                  </a:cubicBezTo>
                  <a:cubicBezTo>
                    <a:pt x="3366770" y="548640"/>
                    <a:pt x="3486150" y="949960"/>
                    <a:pt x="3486150" y="1535430"/>
                  </a:cubicBezTo>
                  <a:lnTo>
                    <a:pt x="3486150" y="3185160"/>
                  </a:lnTo>
                  <a:cubicBezTo>
                    <a:pt x="3486150" y="3467100"/>
                    <a:pt x="3562350" y="3608070"/>
                    <a:pt x="3713480" y="3608070"/>
                  </a:cubicBezTo>
                  <a:cubicBezTo>
                    <a:pt x="3891280" y="3608070"/>
                    <a:pt x="3995420" y="3328670"/>
                    <a:pt x="4027170" y="2771140"/>
                  </a:cubicBezTo>
                  <a:lnTo>
                    <a:pt x="4145280" y="2778760"/>
                  </a:lnTo>
                  <a:cubicBezTo>
                    <a:pt x="4124960" y="3255010"/>
                    <a:pt x="4038600" y="3582670"/>
                    <a:pt x="3886200" y="3761740"/>
                  </a:cubicBezTo>
                  <a:cubicBezTo>
                    <a:pt x="3735070" y="3940810"/>
                    <a:pt x="3486150" y="4029710"/>
                    <a:pt x="3141980" y="4029710"/>
                  </a:cubicBezTo>
                  <a:cubicBezTo>
                    <a:pt x="2515870" y="4029710"/>
                    <a:pt x="2155190" y="3829050"/>
                    <a:pt x="2061210" y="3429000"/>
                  </a:cubicBezTo>
                  <a:cubicBezTo>
                    <a:pt x="1993900" y="3634740"/>
                    <a:pt x="1891030" y="3785870"/>
                    <a:pt x="1755140" y="3883660"/>
                  </a:cubicBezTo>
                  <a:cubicBezTo>
                    <a:pt x="1619250" y="3981450"/>
                    <a:pt x="1421130" y="4029710"/>
                    <a:pt x="1159510" y="4029710"/>
                  </a:cubicBezTo>
                  <a:cubicBezTo>
                    <a:pt x="386080" y="4029710"/>
                    <a:pt x="0" y="3702050"/>
                    <a:pt x="0" y="3046730"/>
                  </a:cubicBezTo>
                  <a:cubicBezTo>
                    <a:pt x="0" y="2661920"/>
                    <a:pt x="147320" y="2397760"/>
                    <a:pt x="441960" y="2254250"/>
                  </a:cubicBezTo>
                  <a:cubicBezTo>
                    <a:pt x="737870" y="2110740"/>
                    <a:pt x="1191260" y="2039620"/>
                    <a:pt x="1802130" y="2039620"/>
                  </a:cubicBezTo>
                  <a:close/>
                  <a:moveTo>
                    <a:pt x="1531620" y="3582670"/>
                  </a:moveTo>
                  <a:cubicBezTo>
                    <a:pt x="1560830" y="3663950"/>
                    <a:pt x="1615440" y="3704590"/>
                    <a:pt x="1696720" y="3704590"/>
                  </a:cubicBezTo>
                  <a:cubicBezTo>
                    <a:pt x="1778000" y="3704590"/>
                    <a:pt x="1852930" y="3636010"/>
                    <a:pt x="1924050" y="3497580"/>
                  </a:cubicBezTo>
                  <a:cubicBezTo>
                    <a:pt x="1995170" y="3359150"/>
                    <a:pt x="2029460" y="3168650"/>
                    <a:pt x="2029460" y="2924810"/>
                  </a:cubicBezTo>
                  <a:lnTo>
                    <a:pt x="2029460" y="2169160"/>
                  </a:lnTo>
                  <a:lnTo>
                    <a:pt x="1974850" y="2169160"/>
                  </a:lnTo>
                  <a:cubicBezTo>
                    <a:pt x="1651000" y="2169160"/>
                    <a:pt x="1489710" y="2415540"/>
                    <a:pt x="1489710" y="2908300"/>
                  </a:cubicBezTo>
                  <a:lnTo>
                    <a:pt x="1489710" y="3037840"/>
                  </a:lnTo>
                  <a:cubicBezTo>
                    <a:pt x="1488440" y="3319780"/>
                    <a:pt x="1502410" y="3501390"/>
                    <a:pt x="1531620" y="3582670"/>
                  </a:cubicBezTo>
                  <a:close/>
                </a:path>
              </a:pathLst>
            </a:custGeom>
            <a:solidFill>
              <a:srgbClr val="FFFFFF"/>
            </a:solidFill>
            <a:ln w="12700">
              <a:solidFill>
                <a:srgbClr val="000000"/>
              </a:solidFill>
            </a:ln>
          </p:spPr>
          <p:txBody>
            <a:bodyPr/>
            <a:lstStyle/>
            <a:p>
              <a:endParaRPr lang="en-IN"/>
            </a:p>
          </p:txBody>
        </p:sp>
      </p:grpSp>
      <p:sp>
        <p:nvSpPr>
          <p:cNvPr id="31" name="Freeform 31"/>
          <p:cNvSpPr/>
          <p:nvPr/>
        </p:nvSpPr>
        <p:spPr>
          <a:xfrm>
            <a:off x="12750279" y="7640150"/>
            <a:ext cx="305533" cy="734782"/>
          </a:xfrm>
          <a:custGeom>
            <a:avLst/>
            <a:gdLst/>
            <a:ahLst/>
            <a:cxnLst/>
            <a:rect l="l" t="t" r="r" b="b"/>
            <a:pathLst>
              <a:path w="305533" h="734782">
                <a:moveTo>
                  <a:pt x="0" y="0"/>
                </a:moveTo>
                <a:lnTo>
                  <a:pt x="305533" y="0"/>
                </a:lnTo>
                <a:lnTo>
                  <a:pt x="305533" y="734782"/>
                </a:lnTo>
                <a:lnTo>
                  <a:pt x="0" y="73478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32" name="Freeform 32"/>
          <p:cNvSpPr/>
          <p:nvPr/>
        </p:nvSpPr>
        <p:spPr>
          <a:xfrm>
            <a:off x="9181324" y="7669209"/>
            <a:ext cx="646733" cy="646733"/>
          </a:xfrm>
          <a:custGeom>
            <a:avLst/>
            <a:gdLst/>
            <a:ahLst/>
            <a:cxnLst/>
            <a:rect l="l" t="t" r="r" b="b"/>
            <a:pathLst>
              <a:path w="646733" h="646733">
                <a:moveTo>
                  <a:pt x="0" y="0"/>
                </a:moveTo>
                <a:lnTo>
                  <a:pt x="646733" y="0"/>
                </a:lnTo>
                <a:lnTo>
                  <a:pt x="646733" y="646732"/>
                </a:lnTo>
                <a:lnTo>
                  <a:pt x="0" y="64673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33" name="Freeform 33"/>
          <p:cNvSpPr/>
          <p:nvPr/>
        </p:nvSpPr>
        <p:spPr>
          <a:xfrm>
            <a:off x="5641523" y="7617005"/>
            <a:ext cx="627832" cy="579175"/>
          </a:xfrm>
          <a:custGeom>
            <a:avLst/>
            <a:gdLst/>
            <a:ahLst/>
            <a:cxnLst/>
            <a:rect l="l" t="t" r="r" b="b"/>
            <a:pathLst>
              <a:path w="627832" h="579175">
                <a:moveTo>
                  <a:pt x="0" y="0"/>
                </a:moveTo>
                <a:lnTo>
                  <a:pt x="627832" y="0"/>
                </a:lnTo>
                <a:lnTo>
                  <a:pt x="627832" y="579175"/>
                </a:lnTo>
                <a:lnTo>
                  <a:pt x="0" y="579175"/>
                </a:lnTo>
                <a:lnTo>
                  <a:pt x="0" y="0"/>
                </a:lnTo>
                <a:close/>
              </a:path>
            </a:pathLst>
          </a:custGeom>
          <a:blipFill>
            <a:blip r:embed="rId18"/>
            <a:stretch>
              <a:fillRect/>
            </a:stretch>
          </a:blipFill>
        </p:spPr>
        <p:txBody>
          <a:bodyPr/>
          <a:lstStyle/>
          <a:p>
            <a:endParaRPr lang="en-IN"/>
          </a:p>
        </p:txBody>
      </p:sp>
      <p:sp>
        <p:nvSpPr>
          <p:cNvPr id="34" name="Freeform 34"/>
          <p:cNvSpPr/>
          <p:nvPr/>
        </p:nvSpPr>
        <p:spPr>
          <a:xfrm>
            <a:off x="2489248" y="7704675"/>
            <a:ext cx="706944" cy="478400"/>
          </a:xfrm>
          <a:custGeom>
            <a:avLst/>
            <a:gdLst/>
            <a:ahLst/>
            <a:cxnLst/>
            <a:rect l="l" t="t" r="r" b="b"/>
            <a:pathLst>
              <a:path w="706944" h="478400">
                <a:moveTo>
                  <a:pt x="0" y="0"/>
                </a:moveTo>
                <a:lnTo>
                  <a:pt x="706943" y="0"/>
                </a:lnTo>
                <a:lnTo>
                  <a:pt x="706943" y="478400"/>
                </a:lnTo>
                <a:lnTo>
                  <a:pt x="0" y="47840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IN"/>
          </a:p>
        </p:txBody>
      </p:sp>
      <p:sp>
        <p:nvSpPr>
          <p:cNvPr id="35" name="TextBox 35"/>
          <p:cNvSpPr txBox="1"/>
          <p:nvPr/>
        </p:nvSpPr>
        <p:spPr>
          <a:xfrm>
            <a:off x="3315526" y="3822868"/>
            <a:ext cx="1234512" cy="657225"/>
          </a:xfrm>
          <a:prstGeom prst="rect">
            <a:avLst/>
          </a:prstGeom>
        </p:spPr>
        <p:txBody>
          <a:bodyPr lIns="0" tIns="0" rIns="0" bIns="0" rtlCol="0" anchor="t">
            <a:spAutoFit/>
          </a:bodyPr>
          <a:lstStyle/>
          <a:p>
            <a:pPr algn="ctr">
              <a:lnSpc>
                <a:spcPts val="5280"/>
              </a:lnSpc>
            </a:pPr>
            <a:r>
              <a:rPr lang="en-US" sz="4400" b="1">
                <a:solidFill>
                  <a:srgbClr val="213363"/>
                </a:solidFill>
                <a:latin typeface="Source Sans Pro Bold"/>
                <a:ea typeface="Source Sans Pro Bold"/>
                <a:cs typeface="Source Sans Pro Bold"/>
                <a:sym typeface="Source Sans Pro Bold"/>
              </a:rPr>
              <a:t>1.</a:t>
            </a:r>
          </a:p>
        </p:txBody>
      </p:sp>
      <p:sp>
        <p:nvSpPr>
          <p:cNvPr id="36" name="TextBox 36"/>
          <p:cNvSpPr txBox="1"/>
          <p:nvPr/>
        </p:nvSpPr>
        <p:spPr>
          <a:xfrm>
            <a:off x="2737592" y="2672811"/>
            <a:ext cx="3047890" cy="409575"/>
          </a:xfrm>
          <a:prstGeom prst="rect">
            <a:avLst/>
          </a:prstGeom>
        </p:spPr>
        <p:txBody>
          <a:bodyPr lIns="0" tIns="0" rIns="0" bIns="0" rtlCol="0" anchor="t">
            <a:spAutoFit/>
          </a:bodyPr>
          <a:lstStyle/>
          <a:p>
            <a:pPr algn="ctr">
              <a:lnSpc>
                <a:spcPts val="3359"/>
              </a:lnSpc>
            </a:pPr>
            <a:r>
              <a:rPr lang="en-US" sz="2799">
                <a:solidFill>
                  <a:srgbClr val="213363"/>
                </a:solidFill>
                <a:latin typeface="Lexend Deca"/>
                <a:ea typeface="Lexend Deca"/>
                <a:cs typeface="Lexend Deca"/>
                <a:sym typeface="Lexend Deca"/>
              </a:rPr>
              <a:t>HTML Tags</a:t>
            </a:r>
          </a:p>
        </p:txBody>
      </p:sp>
      <p:sp>
        <p:nvSpPr>
          <p:cNvPr id="37" name="TextBox 37"/>
          <p:cNvSpPr txBox="1"/>
          <p:nvPr/>
        </p:nvSpPr>
        <p:spPr>
          <a:xfrm>
            <a:off x="1426141" y="361950"/>
            <a:ext cx="15947550" cy="1352550"/>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Preprocessing Steps</a:t>
            </a:r>
          </a:p>
        </p:txBody>
      </p:sp>
      <p:sp>
        <p:nvSpPr>
          <p:cNvPr id="38" name="TextBox 38"/>
          <p:cNvSpPr txBox="1"/>
          <p:nvPr/>
        </p:nvSpPr>
        <p:spPr>
          <a:xfrm>
            <a:off x="6519540" y="3845600"/>
            <a:ext cx="1234512" cy="657225"/>
          </a:xfrm>
          <a:prstGeom prst="rect">
            <a:avLst/>
          </a:prstGeom>
        </p:spPr>
        <p:txBody>
          <a:bodyPr lIns="0" tIns="0" rIns="0" bIns="0" rtlCol="0" anchor="t">
            <a:spAutoFit/>
          </a:bodyPr>
          <a:lstStyle/>
          <a:p>
            <a:pPr algn="ctr">
              <a:lnSpc>
                <a:spcPts val="5280"/>
              </a:lnSpc>
            </a:pPr>
            <a:r>
              <a:rPr lang="en-US" sz="4400" b="1">
                <a:solidFill>
                  <a:srgbClr val="213363"/>
                </a:solidFill>
                <a:latin typeface="Source Sans Pro Bold"/>
                <a:ea typeface="Source Sans Pro Bold"/>
                <a:cs typeface="Source Sans Pro Bold"/>
                <a:sym typeface="Source Sans Pro Bold"/>
              </a:rPr>
              <a:t>2.</a:t>
            </a:r>
          </a:p>
        </p:txBody>
      </p:sp>
      <p:sp>
        <p:nvSpPr>
          <p:cNvPr id="39" name="TextBox 39"/>
          <p:cNvSpPr txBox="1"/>
          <p:nvPr/>
        </p:nvSpPr>
        <p:spPr>
          <a:xfrm>
            <a:off x="9918385" y="3845600"/>
            <a:ext cx="1234512" cy="657225"/>
          </a:xfrm>
          <a:prstGeom prst="rect">
            <a:avLst/>
          </a:prstGeom>
        </p:spPr>
        <p:txBody>
          <a:bodyPr lIns="0" tIns="0" rIns="0" bIns="0" rtlCol="0" anchor="t">
            <a:spAutoFit/>
          </a:bodyPr>
          <a:lstStyle/>
          <a:p>
            <a:pPr algn="ctr">
              <a:lnSpc>
                <a:spcPts val="5280"/>
              </a:lnSpc>
            </a:pPr>
            <a:r>
              <a:rPr lang="en-US" sz="4400" b="1">
                <a:solidFill>
                  <a:srgbClr val="213363"/>
                </a:solidFill>
                <a:latin typeface="Source Sans Pro Bold"/>
                <a:ea typeface="Source Sans Pro Bold"/>
                <a:cs typeface="Source Sans Pro Bold"/>
                <a:sym typeface="Source Sans Pro Bold"/>
              </a:rPr>
              <a:t>3.</a:t>
            </a:r>
          </a:p>
        </p:txBody>
      </p:sp>
      <p:sp>
        <p:nvSpPr>
          <p:cNvPr id="40" name="TextBox 40"/>
          <p:cNvSpPr txBox="1"/>
          <p:nvPr/>
        </p:nvSpPr>
        <p:spPr>
          <a:xfrm>
            <a:off x="13124572" y="3822868"/>
            <a:ext cx="1234512" cy="657225"/>
          </a:xfrm>
          <a:prstGeom prst="rect">
            <a:avLst/>
          </a:prstGeom>
        </p:spPr>
        <p:txBody>
          <a:bodyPr lIns="0" tIns="0" rIns="0" bIns="0" rtlCol="0" anchor="t">
            <a:spAutoFit/>
          </a:bodyPr>
          <a:lstStyle/>
          <a:p>
            <a:pPr algn="ctr">
              <a:lnSpc>
                <a:spcPts val="5280"/>
              </a:lnSpc>
            </a:pPr>
            <a:r>
              <a:rPr lang="en-US" sz="4400" b="1">
                <a:solidFill>
                  <a:srgbClr val="213363"/>
                </a:solidFill>
                <a:latin typeface="Source Sans Pro Bold"/>
                <a:ea typeface="Source Sans Pro Bold"/>
                <a:cs typeface="Source Sans Pro Bold"/>
                <a:sym typeface="Source Sans Pro Bold"/>
              </a:rPr>
              <a:t>4.</a:t>
            </a:r>
          </a:p>
        </p:txBody>
      </p:sp>
      <p:sp>
        <p:nvSpPr>
          <p:cNvPr id="41" name="TextBox 41"/>
          <p:cNvSpPr txBox="1"/>
          <p:nvPr/>
        </p:nvSpPr>
        <p:spPr>
          <a:xfrm>
            <a:off x="6259830" y="2684162"/>
            <a:ext cx="2479783" cy="409575"/>
          </a:xfrm>
          <a:prstGeom prst="rect">
            <a:avLst/>
          </a:prstGeom>
        </p:spPr>
        <p:txBody>
          <a:bodyPr lIns="0" tIns="0" rIns="0" bIns="0" rtlCol="0" anchor="t">
            <a:spAutoFit/>
          </a:bodyPr>
          <a:lstStyle/>
          <a:p>
            <a:pPr algn="ctr">
              <a:lnSpc>
                <a:spcPts val="3359"/>
              </a:lnSpc>
            </a:pPr>
            <a:r>
              <a:rPr lang="en-US" sz="2799">
                <a:solidFill>
                  <a:srgbClr val="213363"/>
                </a:solidFill>
                <a:latin typeface="Lexend Deca"/>
                <a:ea typeface="Lexend Deca"/>
                <a:cs typeface="Lexend Deca"/>
                <a:sym typeface="Lexend Deca"/>
              </a:rPr>
              <a:t>URL</a:t>
            </a:r>
          </a:p>
        </p:txBody>
      </p:sp>
      <p:sp>
        <p:nvSpPr>
          <p:cNvPr id="42" name="TextBox 42"/>
          <p:cNvSpPr txBox="1"/>
          <p:nvPr/>
        </p:nvSpPr>
        <p:spPr>
          <a:xfrm>
            <a:off x="14211089" y="5153025"/>
            <a:ext cx="1234512" cy="657225"/>
          </a:xfrm>
          <a:prstGeom prst="rect">
            <a:avLst/>
          </a:prstGeom>
        </p:spPr>
        <p:txBody>
          <a:bodyPr lIns="0" tIns="0" rIns="0" bIns="0" rtlCol="0" anchor="t">
            <a:spAutoFit/>
          </a:bodyPr>
          <a:lstStyle/>
          <a:p>
            <a:pPr algn="ctr">
              <a:lnSpc>
                <a:spcPts val="5280"/>
              </a:lnSpc>
            </a:pPr>
            <a:r>
              <a:rPr lang="en-US" sz="4400" b="1">
                <a:solidFill>
                  <a:srgbClr val="213363"/>
                </a:solidFill>
                <a:latin typeface="Source Sans Pro Bold"/>
                <a:ea typeface="Source Sans Pro Bold"/>
                <a:cs typeface="Source Sans Pro Bold"/>
                <a:sym typeface="Source Sans Pro Bold"/>
              </a:rPr>
              <a:t>5.</a:t>
            </a:r>
          </a:p>
        </p:txBody>
      </p:sp>
      <p:sp>
        <p:nvSpPr>
          <p:cNvPr id="43" name="TextBox 43"/>
          <p:cNvSpPr txBox="1"/>
          <p:nvPr/>
        </p:nvSpPr>
        <p:spPr>
          <a:xfrm>
            <a:off x="13151062" y="6446689"/>
            <a:ext cx="1234512" cy="657225"/>
          </a:xfrm>
          <a:prstGeom prst="rect">
            <a:avLst/>
          </a:prstGeom>
        </p:spPr>
        <p:txBody>
          <a:bodyPr lIns="0" tIns="0" rIns="0" bIns="0" rtlCol="0" anchor="t">
            <a:spAutoFit/>
          </a:bodyPr>
          <a:lstStyle/>
          <a:p>
            <a:pPr algn="ctr">
              <a:lnSpc>
                <a:spcPts val="5280"/>
              </a:lnSpc>
            </a:pPr>
            <a:r>
              <a:rPr lang="en-US" sz="4400" b="1">
                <a:solidFill>
                  <a:srgbClr val="213363"/>
                </a:solidFill>
                <a:latin typeface="Source Sans Pro Bold"/>
                <a:ea typeface="Source Sans Pro Bold"/>
                <a:cs typeface="Source Sans Pro Bold"/>
                <a:sym typeface="Source Sans Pro Bold"/>
              </a:rPr>
              <a:t>6.</a:t>
            </a:r>
          </a:p>
        </p:txBody>
      </p:sp>
      <p:sp>
        <p:nvSpPr>
          <p:cNvPr id="44" name="TextBox 44"/>
          <p:cNvSpPr txBox="1"/>
          <p:nvPr/>
        </p:nvSpPr>
        <p:spPr>
          <a:xfrm>
            <a:off x="8813046" y="2665100"/>
            <a:ext cx="4442550" cy="409575"/>
          </a:xfrm>
          <a:prstGeom prst="rect">
            <a:avLst/>
          </a:prstGeom>
        </p:spPr>
        <p:txBody>
          <a:bodyPr lIns="0" tIns="0" rIns="0" bIns="0" rtlCol="0" anchor="t">
            <a:spAutoFit/>
          </a:bodyPr>
          <a:lstStyle/>
          <a:p>
            <a:pPr algn="ctr">
              <a:lnSpc>
                <a:spcPts val="3359"/>
              </a:lnSpc>
            </a:pPr>
            <a:r>
              <a:rPr lang="en-US" sz="2799">
                <a:solidFill>
                  <a:srgbClr val="213363"/>
                </a:solidFill>
                <a:latin typeface="Lexend Deca"/>
                <a:ea typeface="Lexend Deca"/>
                <a:cs typeface="Lexend Deca"/>
                <a:sym typeface="Lexend Deca"/>
              </a:rPr>
              <a:t>Slangs</a:t>
            </a:r>
          </a:p>
        </p:txBody>
      </p:sp>
      <p:sp>
        <p:nvSpPr>
          <p:cNvPr id="45" name="TextBox 45"/>
          <p:cNvSpPr txBox="1"/>
          <p:nvPr/>
        </p:nvSpPr>
        <p:spPr>
          <a:xfrm>
            <a:off x="9918385" y="6446689"/>
            <a:ext cx="1234512" cy="657225"/>
          </a:xfrm>
          <a:prstGeom prst="rect">
            <a:avLst/>
          </a:prstGeom>
        </p:spPr>
        <p:txBody>
          <a:bodyPr lIns="0" tIns="0" rIns="0" bIns="0" rtlCol="0" anchor="t">
            <a:spAutoFit/>
          </a:bodyPr>
          <a:lstStyle/>
          <a:p>
            <a:pPr algn="ctr">
              <a:lnSpc>
                <a:spcPts val="5280"/>
              </a:lnSpc>
            </a:pPr>
            <a:r>
              <a:rPr lang="en-US" sz="4400" b="1">
                <a:solidFill>
                  <a:srgbClr val="213363"/>
                </a:solidFill>
                <a:latin typeface="Source Sans Pro Bold"/>
                <a:ea typeface="Source Sans Pro Bold"/>
                <a:cs typeface="Source Sans Pro Bold"/>
                <a:sym typeface="Source Sans Pro Bold"/>
              </a:rPr>
              <a:t>7.</a:t>
            </a:r>
          </a:p>
        </p:txBody>
      </p:sp>
      <p:sp>
        <p:nvSpPr>
          <p:cNvPr id="46" name="TextBox 46"/>
          <p:cNvSpPr txBox="1"/>
          <p:nvPr/>
        </p:nvSpPr>
        <p:spPr>
          <a:xfrm>
            <a:off x="6561385" y="6446689"/>
            <a:ext cx="1234512" cy="657225"/>
          </a:xfrm>
          <a:prstGeom prst="rect">
            <a:avLst/>
          </a:prstGeom>
        </p:spPr>
        <p:txBody>
          <a:bodyPr lIns="0" tIns="0" rIns="0" bIns="0" rtlCol="0" anchor="t">
            <a:spAutoFit/>
          </a:bodyPr>
          <a:lstStyle/>
          <a:p>
            <a:pPr algn="ctr">
              <a:lnSpc>
                <a:spcPts val="5280"/>
              </a:lnSpc>
            </a:pPr>
            <a:r>
              <a:rPr lang="en-US" sz="4400" b="1">
                <a:solidFill>
                  <a:srgbClr val="213363"/>
                </a:solidFill>
                <a:latin typeface="Source Sans Pro Bold"/>
                <a:ea typeface="Source Sans Pro Bold"/>
                <a:cs typeface="Source Sans Pro Bold"/>
                <a:sym typeface="Source Sans Pro Bold"/>
              </a:rPr>
              <a:t>8.</a:t>
            </a:r>
          </a:p>
        </p:txBody>
      </p:sp>
      <p:sp>
        <p:nvSpPr>
          <p:cNvPr id="47" name="TextBox 47"/>
          <p:cNvSpPr txBox="1"/>
          <p:nvPr/>
        </p:nvSpPr>
        <p:spPr>
          <a:xfrm>
            <a:off x="3317098" y="6446689"/>
            <a:ext cx="1234512" cy="657225"/>
          </a:xfrm>
          <a:prstGeom prst="rect">
            <a:avLst/>
          </a:prstGeom>
        </p:spPr>
        <p:txBody>
          <a:bodyPr lIns="0" tIns="0" rIns="0" bIns="0" rtlCol="0" anchor="t">
            <a:spAutoFit/>
          </a:bodyPr>
          <a:lstStyle/>
          <a:p>
            <a:pPr algn="ctr">
              <a:lnSpc>
                <a:spcPts val="5280"/>
              </a:lnSpc>
            </a:pPr>
            <a:r>
              <a:rPr lang="en-US" sz="4400" b="1">
                <a:solidFill>
                  <a:srgbClr val="213363"/>
                </a:solidFill>
                <a:latin typeface="Source Sans Pro Bold"/>
                <a:ea typeface="Source Sans Pro Bold"/>
                <a:cs typeface="Source Sans Pro Bold"/>
                <a:sym typeface="Source Sans Pro Bold"/>
              </a:rPr>
              <a:t>9.</a:t>
            </a:r>
          </a:p>
        </p:txBody>
      </p:sp>
      <p:sp>
        <p:nvSpPr>
          <p:cNvPr id="48" name="TextBox 48"/>
          <p:cNvSpPr txBox="1"/>
          <p:nvPr/>
        </p:nvSpPr>
        <p:spPr>
          <a:xfrm>
            <a:off x="3394054" y="7687518"/>
            <a:ext cx="1925783" cy="428625"/>
          </a:xfrm>
          <a:prstGeom prst="rect">
            <a:avLst/>
          </a:prstGeom>
        </p:spPr>
        <p:txBody>
          <a:bodyPr lIns="0" tIns="0" rIns="0" bIns="0" rtlCol="0" anchor="t">
            <a:spAutoFit/>
          </a:bodyPr>
          <a:lstStyle/>
          <a:p>
            <a:pPr algn="ctr">
              <a:lnSpc>
                <a:spcPts val="3359"/>
              </a:lnSpc>
            </a:pPr>
            <a:r>
              <a:rPr lang="en-US" sz="2799">
                <a:solidFill>
                  <a:srgbClr val="213363"/>
                </a:solidFill>
                <a:latin typeface="Lexend Deca"/>
                <a:ea typeface="Lexend Deca"/>
                <a:cs typeface="Lexend Deca"/>
                <a:sym typeface="Lexend Deca"/>
              </a:rPr>
              <a:t>Stemming</a:t>
            </a:r>
          </a:p>
        </p:txBody>
      </p:sp>
      <p:sp>
        <p:nvSpPr>
          <p:cNvPr id="49" name="TextBox 49"/>
          <p:cNvSpPr txBox="1"/>
          <p:nvPr/>
        </p:nvSpPr>
        <p:spPr>
          <a:xfrm>
            <a:off x="12485676" y="2665100"/>
            <a:ext cx="4442550" cy="409575"/>
          </a:xfrm>
          <a:prstGeom prst="rect">
            <a:avLst/>
          </a:prstGeom>
        </p:spPr>
        <p:txBody>
          <a:bodyPr lIns="0" tIns="0" rIns="0" bIns="0" rtlCol="0" anchor="t">
            <a:spAutoFit/>
          </a:bodyPr>
          <a:lstStyle/>
          <a:p>
            <a:pPr algn="ctr">
              <a:lnSpc>
                <a:spcPts val="3359"/>
              </a:lnSpc>
            </a:pPr>
            <a:r>
              <a:rPr lang="en-US" sz="2799">
                <a:solidFill>
                  <a:srgbClr val="213363"/>
                </a:solidFill>
                <a:latin typeface="Lexend Deca"/>
                <a:ea typeface="Lexend Deca"/>
                <a:cs typeface="Lexend Deca"/>
                <a:sym typeface="Lexend Deca"/>
              </a:rPr>
              <a:t>Spell Correct</a:t>
            </a:r>
          </a:p>
        </p:txBody>
      </p:sp>
      <p:sp>
        <p:nvSpPr>
          <p:cNvPr id="50" name="TextBox 50"/>
          <p:cNvSpPr txBox="1"/>
          <p:nvPr/>
        </p:nvSpPr>
        <p:spPr>
          <a:xfrm>
            <a:off x="6099397" y="7773500"/>
            <a:ext cx="2735159" cy="409575"/>
          </a:xfrm>
          <a:prstGeom prst="rect">
            <a:avLst/>
          </a:prstGeom>
        </p:spPr>
        <p:txBody>
          <a:bodyPr lIns="0" tIns="0" rIns="0" bIns="0" rtlCol="0" anchor="t">
            <a:spAutoFit/>
          </a:bodyPr>
          <a:lstStyle/>
          <a:p>
            <a:pPr algn="ctr">
              <a:lnSpc>
                <a:spcPts val="3359"/>
              </a:lnSpc>
            </a:pPr>
            <a:r>
              <a:rPr lang="en-US" sz="2799">
                <a:solidFill>
                  <a:srgbClr val="213363"/>
                </a:solidFill>
                <a:latin typeface="Lexend Deca"/>
                <a:ea typeface="Lexend Deca"/>
                <a:cs typeface="Lexend Deca"/>
                <a:sym typeface="Lexend Deca"/>
              </a:rPr>
              <a:t>Tokenization</a:t>
            </a:r>
          </a:p>
        </p:txBody>
      </p:sp>
      <p:sp>
        <p:nvSpPr>
          <p:cNvPr id="51" name="TextBox 51"/>
          <p:cNvSpPr txBox="1"/>
          <p:nvPr/>
        </p:nvSpPr>
        <p:spPr>
          <a:xfrm>
            <a:off x="8682107" y="7773500"/>
            <a:ext cx="4442550" cy="409575"/>
          </a:xfrm>
          <a:prstGeom prst="rect">
            <a:avLst/>
          </a:prstGeom>
        </p:spPr>
        <p:txBody>
          <a:bodyPr lIns="0" tIns="0" rIns="0" bIns="0" rtlCol="0" anchor="t">
            <a:spAutoFit/>
          </a:bodyPr>
          <a:lstStyle/>
          <a:p>
            <a:pPr algn="ctr">
              <a:lnSpc>
                <a:spcPts val="3359"/>
              </a:lnSpc>
            </a:pPr>
            <a:r>
              <a:rPr lang="en-US" sz="2799">
                <a:solidFill>
                  <a:srgbClr val="213363"/>
                </a:solidFill>
                <a:latin typeface="Lexend Deca"/>
                <a:ea typeface="Lexend Deca"/>
                <a:cs typeface="Lexend Deca"/>
                <a:sym typeface="Lexend Deca"/>
              </a:rPr>
              <a:t>Stopwords</a:t>
            </a:r>
          </a:p>
        </p:txBody>
      </p:sp>
      <p:sp>
        <p:nvSpPr>
          <p:cNvPr id="52" name="TextBox 52"/>
          <p:cNvSpPr txBox="1"/>
          <p:nvPr/>
        </p:nvSpPr>
        <p:spPr>
          <a:xfrm>
            <a:off x="12078926" y="7817030"/>
            <a:ext cx="4442550" cy="409575"/>
          </a:xfrm>
          <a:prstGeom prst="rect">
            <a:avLst/>
          </a:prstGeom>
        </p:spPr>
        <p:txBody>
          <a:bodyPr lIns="0" tIns="0" rIns="0" bIns="0" rtlCol="0" anchor="t">
            <a:spAutoFit/>
          </a:bodyPr>
          <a:lstStyle/>
          <a:p>
            <a:pPr algn="ctr">
              <a:lnSpc>
                <a:spcPts val="3359"/>
              </a:lnSpc>
            </a:pPr>
            <a:r>
              <a:rPr lang="en-US" sz="2799">
                <a:solidFill>
                  <a:srgbClr val="213363"/>
                </a:solidFill>
                <a:latin typeface="Lexend Deca"/>
                <a:ea typeface="Lexend Deca"/>
                <a:cs typeface="Lexend Deca"/>
                <a:sym typeface="Lexend Deca"/>
              </a:rPr>
              <a:t>Punctuation</a:t>
            </a:r>
          </a:p>
        </p:txBody>
      </p:sp>
      <p:sp>
        <p:nvSpPr>
          <p:cNvPr id="53" name="TextBox 53"/>
          <p:cNvSpPr txBox="1"/>
          <p:nvPr/>
        </p:nvSpPr>
        <p:spPr>
          <a:xfrm>
            <a:off x="14706951" y="5219300"/>
            <a:ext cx="4442550" cy="409575"/>
          </a:xfrm>
          <a:prstGeom prst="rect">
            <a:avLst/>
          </a:prstGeom>
        </p:spPr>
        <p:txBody>
          <a:bodyPr lIns="0" tIns="0" rIns="0" bIns="0" rtlCol="0" anchor="t">
            <a:spAutoFit/>
          </a:bodyPr>
          <a:lstStyle/>
          <a:p>
            <a:pPr algn="ctr">
              <a:lnSpc>
                <a:spcPts val="3359"/>
              </a:lnSpc>
            </a:pPr>
            <a:r>
              <a:rPr lang="en-US" sz="2799">
                <a:solidFill>
                  <a:srgbClr val="213363"/>
                </a:solidFill>
                <a:latin typeface="Lexend Deca"/>
                <a:ea typeface="Lexend Deca"/>
                <a:cs typeface="Lexend Deca"/>
                <a:sym typeface="Lexend Deca"/>
              </a:rPr>
              <a:t>LowerCasing</a:t>
            </a:r>
          </a:p>
        </p:txBody>
      </p:sp>
      <p:sp>
        <p:nvSpPr>
          <p:cNvPr id="54" name="Freeform 54"/>
          <p:cNvSpPr/>
          <p:nvPr/>
        </p:nvSpPr>
        <p:spPr>
          <a:xfrm>
            <a:off x="17245965" y="9662391"/>
            <a:ext cx="911050" cy="475650"/>
          </a:xfrm>
          <a:custGeom>
            <a:avLst/>
            <a:gdLst/>
            <a:ahLst/>
            <a:cxnLst/>
            <a:rect l="l" t="t" r="r" b="b"/>
            <a:pathLst>
              <a:path w="911050" h="475650">
                <a:moveTo>
                  <a:pt x="0" y="0"/>
                </a:moveTo>
                <a:lnTo>
                  <a:pt x="911050" y="0"/>
                </a:lnTo>
                <a:lnTo>
                  <a:pt x="911050" y="475650"/>
                </a:lnTo>
                <a:lnTo>
                  <a:pt x="0" y="475650"/>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IN"/>
          </a:p>
        </p:txBody>
      </p:sp>
      <p:sp>
        <p:nvSpPr>
          <p:cNvPr id="55" name="Freeform 55"/>
          <p:cNvSpPr/>
          <p:nvPr/>
        </p:nvSpPr>
        <p:spPr>
          <a:xfrm>
            <a:off x="-304420" y="9035062"/>
            <a:ext cx="4565957" cy="1254657"/>
          </a:xfrm>
          <a:custGeom>
            <a:avLst/>
            <a:gdLst/>
            <a:ahLst/>
            <a:cxnLst/>
            <a:rect l="l" t="t" r="r" b="b"/>
            <a:pathLst>
              <a:path w="4565957" h="1254657">
                <a:moveTo>
                  <a:pt x="0" y="0"/>
                </a:moveTo>
                <a:lnTo>
                  <a:pt x="4565957" y="0"/>
                </a:lnTo>
                <a:lnTo>
                  <a:pt x="4565957" y="1254657"/>
                </a:lnTo>
                <a:lnTo>
                  <a:pt x="0" y="1254657"/>
                </a:lnTo>
                <a:lnTo>
                  <a:pt x="0" y="0"/>
                </a:lnTo>
                <a:close/>
              </a:path>
            </a:pathLst>
          </a:custGeom>
          <a:blipFill>
            <a:blip r:embed="rId23">
              <a:alphaModFix amt="65999"/>
              <a:extLst>
                <a:ext uri="{96DAC541-7B7A-43D3-8B79-37D633B846F1}">
                  <asvg:svgBlip xmlns:asvg="http://schemas.microsoft.com/office/drawing/2016/SVG/main" r:embed="rId24"/>
                </a:ext>
              </a:extLst>
            </a:blip>
            <a:stretch>
              <a:fillRect/>
            </a:stretch>
          </a:blipFill>
        </p:spPr>
        <p:txBody>
          <a:bodyPr/>
          <a:lstStyle/>
          <a:p>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7656400" y="9849476"/>
            <a:ext cx="3975178" cy="631158"/>
          </a:xfrm>
          <a:custGeom>
            <a:avLst/>
            <a:gdLst/>
            <a:ahLst/>
            <a:cxnLst/>
            <a:rect l="l" t="t" r="r" b="b"/>
            <a:pathLst>
              <a:path w="3975178" h="631158">
                <a:moveTo>
                  <a:pt x="0" y="0"/>
                </a:moveTo>
                <a:lnTo>
                  <a:pt x="3975178" y="0"/>
                </a:lnTo>
                <a:lnTo>
                  <a:pt x="3975178" y="631158"/>
                </a:lnTo>
                <a:lnTo>
                  <a:pt x="0" y="6311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3" name="Group 3"/>
          <p:cNvGrpSpPr/>
          <p:nvPr/>
        </p:nvGrpSpPr>
        <p:grpSpPr>
          <a:xfrm>
            <a:off x="-731306" y="8185005"/>
            <a:ext cx="3520012" cy="3134442"/>
            <a:chOff x="0" y="0"/>
            <a:chExt cx="4693349" cy="4179256"/>
          </a:xfrm>
        </p:grpSpPr>
        <p:sp>
          <p:nvSpPr>
            <p:cNvPr id="4" name="Freeform 4"/>
            <p:cNvSpPr/>
            <p:nvPr/>
          </p:nvSpPr>
          <p:spPr>
            <a:xfrm>
              <a:off x="127" y="0"/>
              <a:ext cx="4693158" cy="4179062"/>
            </a:xfrm>
            <a:custGeom>
              <a:avLst/>
              <a:gdLst/>
              <a:ahLst/>
              <a:cxnLst/>
              <a:rect l="l" t="t" r="r" b="b"/>
              <a:pathLst>
                <a:path w="4693158" h="4179062">
                  <a:moveTo>
                    <a:pt x="0" y="208534"/>
                  </a:moveTo>
                  <a:cubicBezTo>
                    <a:pt x="0" y="208534"/>
                    <a:pt x="1303655" y="0"/>
                    <a:pt x="2123059" y="1778000"/>
                  </a:cubicBezTo>
                  <a:cubicBezTo>
                    <a:pt x="3036951" y="1778000"/>
                    <a:pt x="3538474" y="2535428"/>
                    <a:pt x="3538474" y="3386963"/>
                  </a:cubicBezTo>
                  <a:cubicBezTo>
                    <a:pt x="4340606" y="3386963"/>
                    <a:pt x="4693158" y="4179062"/>
                    <a:pt x="4693158" y="4179062"/>
                  </a:cubicBezTo>
                  <a:lnTo>
                    <a:pt x="0" y="4179062"/>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grpSp>
        <p:nvGrpSpPr>
          <p:cNvPr id="5" name="Group 5"/>
          <p:cNvGrpSpPr/>
          <p:nvPr/>
        </p:nvGrpSpPr>
        <p:grpSpPr>
          <a:xfrm>
            <a:off x="-280924" y="142117"/>
            <a:ext cx="2898560" cy="1015514"/>
            <a:chOff x="0" y="0"/>
            <a:chExt cx="3864747" cy="1354019"/>
          </a:xfrm>
        </p:grpSpPr>
        <p:sp>
          <p:nvSpPr>
            <p:cNvPr id="6" name="Freeform 6"/>
            <p:cNvSpPr/>
            <p:nvPr/>
          </p:nvSpPr>
          <p:spPr>
            <a:xfrm>
              <a:off x="127" y="127"/>
              <a:ext cx="3864610" cy="1353947"/>
            </a:xfrm>
            <a:custGeom>
              <a:avLst/>
              <a:gdLst/>
              <a:ahLst/>
              <a:cxnLst/>
              <a:rect l="l" t="t" r="r" b="b"/>
              <a:pathLst>
                <a:path w="3864610" h="1353947">
                  <a:moveTo>
                    <a:pt x="0" y="199009"/>
                  </a:moveTo>
                  <a:cubicBezTo>
                    <a:pt x="0" y="199009"/>
                    <a:pt x="717931" y="0"/>
                    <a:pt x="1569212" y="851281"/>
                  </a:cubicBezTo>
                  <a:cubicBezTo>
                    <a:pt x="2215261" y="359029"/>
                    <a:pt x="2615438" y="687197"/>
                    <a:pt x="2970276" y="1040003"/>
                  </a:cubicBezTo>
                  <a:cubicBezTo>
                    <a:pt x="3657473" y="820547"/>
                    <a:pt x="3864610" y="1353947"/>
                    <a:pt x="3864610" y="1353947"/>
                  </a:cubicBezTo>
                  <a:lnTo>
                    <a:pt x="0" y="1353947"/>
                  </a:lnTo>
                  <a:close/>
                </a:path>
              </a:pathLst>
            </a:custGeom>
            <a:gradFill rotWithShape="1">
              <a:gsLst>
                <a:gs pos="0">
                  <a:srgbClr val="FEFAF9">
                    <a:alpha val="18823"/>
                  </a:srgbClr>
                </a:gs>
                <a:gs pos="100000">
                  <a:srgbClr val="FEFAF9">
                    <a:alpha val="100000"/>
                  </a:srgbClr>
                </a:gs>
              </a:gsLst>
              <a:lin ang="9438134"/>
            </a:gradFill>
          </p:spPr>
          <p:txBody>
            <a:bodyPr/>
            <a:lstStyle/>
            <a:p>
              <a:endParaRPr lang="en-IN"/>
            </a:p>
          </p:txBody>
        </p:sp>
      </p:grpSp>
      <p:sp>
        <p:nvSpPr>
          <p:cNvPr id="7" name="Freeform 7"/>
          <p:cNvSpPr/>
          <p:nvPr/>
        </p:nvSpPr>
        <p:spPr>
          <a:xfrm>
            <a:off x="7110750" y="-80950"/>
            <a:ext cx="3351984" cy="468786"/>
          </a:xfrm>
          <a:custGeom>
            <a:avLst/>
            <a:gdLst/>
            <a:ahLst/>
            <a:cxnLst/>
            <a:rect l="l" t="t" r="r" b="b"/>
            <a:pathLst>
              <a:path w="3351984" h="468786">
                <a:moveTo>
                  <a:pt x="0" y="0"/>
                </a:moveTo>
                <a:lnTo>
                  <a:pt x="3351984" y="0"/>
                </a:lnTo>
                <a:lnTo>
                  <a:pt x="3351984" y="468786"/>
                </a:lnTo>
                <a:lnTo>
                  <a:pt x="0" y="4687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Freeform 8"/>
          <p:cNvSpPr/>
          <p:nvPr/>
        </p:nvSpPr>
        <p:spPr>
          <a:xfrm>
            <a:off x="1563300" y="-1087667"/>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aphicFrame>
        <p:nvGraphicFramePr>
          <p:cNvPr id="9" name="Table 9"/>
          <p:cNvGraphicFramePr>
            <a:graphicFrameLocks noGrp="1"/>
          </p:cNvGraphicFramePr>
          <p:nvPr/>
        </p:nvGraphicFramePr>
        <p:xfrm>
          <a:off x="9643989" y="2001068"/>
          <a:ext cx="7881394" cy="5581650"/>
        </p:xfrm>
        <a:graphic>
          <a:graphicData uri="http://schemas.openxmlformats.org/drawingml/2006/table">
            <a:tbl>
              <a:tblPr/>
              <a:tblGrid>
                <a:gridCol w="1825897">
                  <a:extLst>
                    <a:ext uri="{9D8B030D-6E8A-4147-A177-3AD203B41FA5}">
                      <a16:colId xmlns:a16="http://schemas.microsoft.com/office/drawing/2014/main" val="20000"/>
                    </a:ext>
                  </a:extLst>
                </a:gridCol>
                <a:gridCol w="1523289">
                  <a:extLst>
                    <a:ext uri="{9D8B030D-6E8A-4147-A177-3AD203B41FA5}">
                      <a16:colId xmlns:a16="http://schemas.microsoft.com/office/drawing/2014/main" val="20001"/>
                    </a:ext>
                  </a:extLst>
                </a:gridCol>
                <a:gridCol w="1560946">
                  <a:extLst>
                    <a:ext uri="{9D8B030D-6E8A-4147-A177-3AD203B41FA5}">
                      <a16:colId xmlns:a16="http://schemas.microsoft.com/office/drawing/2014/main" val="20002"/>
                    </a:ext>
                  </a:extLst>
                </a:gridCol>
                <a:gridCol w="1491789">
                  <a:extLst>
                    <a:ext uri="{9D8B030D-6E8A-4147-A177-3AD203B41FA5}">
                      <a16:colId xmlns:a16="http://schemas.microsoft.com/office/drawing/2014/main" val="20003"/>
                    </a:ext>
                  </a:extLst>
                </a:gridCol>
                <a:gridCol w="1479473">
                  <a:extLst>
                    <a:ext uri="{9D8B030D-6E8A-4147-A177-3AD203B41FA5}">
                      <a16:colId xmlns:a16="http://schemas.microsoft.com/office/drawing/2014/main" val="20004"/>
                    </a:ext>
                  </a:extLst>
                </a:gridCol>
              </a:tblGrid>
              <a:tr h="930275">
                <a:tc>
                  <a:txBody>
                    <a:bodyPr/>
                    <a:lstStyle/>
                    <a:p>
                      <a:pPr algn="ctr">
                        <a:lnSpc>
                          <a:spcPts val="2911"/>
                        </a:lnSpc>
                        <a:defRPr/>
                      </a:pP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b="1">
                          <a:solidFill>
                            <a:srgbClr val="213363"/>
                          </a:solidFill>
                          <a:latin typeface="Times New Roman Bold"/>
                          <a:ea typeface="Times New Roman Bold"/>
                          <a:cs typeface="Times New Roman Bold"/>
                          <a:sym typeface="Times New Roman Bold"/>
                        </a:rPr>
                        <a:t>battle</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b="1">
                          <a:solidFill>
                            <a:srgbClr val="213363"/>
                          </a:solidFill>
                          <a:latin typeface="Times New Roman Bold"/>
                          <a:ea typeface="Times New Roman Bold"/>
                          <a:cs typeface="Times New Roman Bold"/>
                          <a:sym typeface="Times New Roman Bold"/>
                        </a:rPr>
                        <a:t>horse</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b="1">
                          <a:solidFill>
                            <a:srgbClr val="213363"/>
                          </a:solidFill>
                          <a:latin typeface="Times New Roman Bold"/>
                          <a:ea typeface="Times New Roman Bold"/>
                          <a:cs typeface="Times New Roman Bold"/>
                          <a:sym typeface="Times New Roman Bold"/>
                        </a:rPr>
                        <a:t>king</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b="1">
                          <a:solidFill>
                            <a:srgbClr val="213363"/>
                          </a:solidFill>
                          <a:latin typeface="Times New Roman Bold"/>
                          <a:ea typeface="Times New Roman Bold"/>
                          <a:cs typeface="Times New Roman Bold"/>
                          <a:sym typeface="Times New Roman Bold"/>
                        </a:rPr>
                        <a:t>man</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0"/>
                  </a:ext>
                </a:extLst>
              </a:tr>
              <a:tr h="930275">
                <a:tc>
                  <a:txBody>
                    <a:bodyPr/>
                    <a:lstStyle/>
                    <a:p>
                      <a:pPr algn="ctr">
                        <a:lnSpc>
                          <a:spcPts val="2911"/>
                        </a:lnSpc>
                        <a:defRPr/>
                      </a:pPr>
                      <a:r>
                        <a:rPr lang="en-US" sz="2599" b="1">
                          <a:solidFill>
                            <a:srgbClr val="213363"/>
                          </a:solidFill>
                          <a:latin typeface="Times New Roman Bold"/>
                          <a:ea typeface="Times New Roman Bold"/>
                          <a:cs typeface="Times New Roman Bold"/>
                          <a:sym typeface="Times New Roman Bold"/>
                        </a:rPr>
                        <a:t>authority</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0</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0.01</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1</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0.2</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1"/>
                  </a:ext>
                </a:extLst>
              </a:tr>
              <a:tr h="930275">
                <a:tc>
                  <a:txBody>
                    <a:bodyPr/>
                    <a:lstStyle/>
                    <a:p>
                      <a:pPr algn="ctr">
                        <a:lnSpc>
                          <a:spcPts val="2911"/>
                        </a:lnSpc>
                        <a:defRPr/>
                      </a:pPr>
                      <a:r>
                        <a:rPr lang="en-US" sz="2599" b="1">
                          <a:solidFill>
                            <a:srgbClr val="213363"/>
                          </a:solidFill>
                          <a:latin typeface="Times New Roman Bold"/>
                          <a:ea typeface="Times New Roman Bold"/>
                          <a:cs typeface="Times New Roman Bold"/>
                          <a:sym typeface="Times New Roman Bold"/>
                        </a:rPr>
                        <a:t>event</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1</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0</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0</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0</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2"/>
                  </a:ext>
                </a:extLst>
              </a:tr>
              <a:tr h="930275">
                <a:tc>
                  <a:txBody>
                    <a:bodyPr/>
                    <a:lstStyle/>
                    <a:p>
                      <a:pPr algn="ctr">
                        <a:lnSpc>
                          <a:spcPts val="2911"/>
                        </a:lnSpc>
                        <a:defRPr/>
                      </a:pPr>
                      <a:r>
                        <a:rPr lang="en-US" sz="2599" b="1">
                          <a:solidFill>
                            <a:srgbClr val="213363"/>
                          </a:solidFill>
                          <a:latin typeface="Times New Roman Bold"/>
                          <a:ea typeface="Times New Roman Bold"/>
                          <a:cs typeface="Times New Roman Bold"/>
                          <a:sym typeface="Times New Roman Bold"/>
                        </a:rPr>
                        <a:t>has tail?</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0</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1</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0</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0</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3"/>
                  </a:ext>
                </a:extLst>
              </a:tr>
              <a:tr h="930275">
                <a:tc>
                  <a:txBody>
                    <a:bodyPr/>
                    <a:lstStyle/>
                    <a:p>
                      <a:pPr algn="ctr">
                        <a:lnSpc>
                          <a:spcPts val="2911"/>
                        </a:lnSpc>
                        <a:defRPr/>
                      </a:pPr>
                      <a:r>
                        <a:rPr lang="en-US" sz="2599" b="1">
                          <a:solidFill>
                            <a:srgbClr val="213363"/>
                          </a:solidFill>
                          <a:latin typeface="Times New Roman Bold"/>
                          <a:ea typeface="Times New Roman Bold"/>
                          <a:cs typeface="Times New Roman Bold"/>
                          <a:sym typeface="Times New Roman Bold"/>
                        </a:rPr>
                        <a:t>rich</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0</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0.1</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1</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0.3</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4"/>
                  </a:ext>
                </a:extLst>
              </a:tr>
              <a:tr h="930275">
                <a:tc>
                  <a:txBody>
                    <a:bodyPr/>
                    <a:lstStyle/>
                    <a:p>
                      <a:pPr algn="ctr">
                        <a:lnSpc>
                          <a:spcPts val="1299"/>
                        </a:lnSpc>
                        <a:defRPr/>
                      </a:pPr>
                      <a:r>
                        <a:rPr lang="en-US" sz="2599" b="1">
                          <a:solidFill>
                            <a:srgbClr val="213363"/>
                          </a:solidFill>
                          <a:latin typeface="Times New Roman Bold"/>
                          <a:ea typeface="Times New Roman Bold"/>
                          <a:cs typeface="Times New Roman Bold"/>
                          <a:sym typeface="Times New Roman Bold"/>
                        </a:rPr>
                        <a:t>gender</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1299"/>
                        </a:lnSpc>
                        <a:defRPr/>
                      </a:pPr>
                      <a:r>
                        <a:rPr lang="en-US" sz="2599">
                          <a:solidFill>
                            <a:srgbClr val="213363"/>
                          </a:solidFill>
                          <a:latin typeface="Times New Roman"/>
                          <a:ea typeface="Times New Roman"/>
                          <a:cs typeface="Times New Roman"/>
                          <a:sym typeface="Times New Roman"/>
                        </a:rPr>
                        <a:t>0</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1299"/>
                        </a:lnSpc>
                        <a:defRPr/>
                      </a:pPr>
                      <a:r>
                        <a:rPr lang="en-US" sz="2599">
                          <a:solidFill>
                            <a:srgbClr val="213363"/>
                          </a:solidFill>
                          <a:latin typeface="Times New Roman"/>
                          <a:ea typeface="Times New Roman"/>
                          <a:cs typeface="Times New Roman"/>
                          <a:sym typeface="Times New Roman"/>
                        </a:rPr>
                        <a:t>1</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1299"/>
                        </a:lnSpc>
                        <a:defRPr/>
                      </a:pPr>
                      <a:r>
                        <a:rPr lang="en-US" sz="2599">
                          <a:solidFill>
                            <a:srgbClr val="213363"/>
                          </a:solidFill>
                          <a:latin typeface="Times New Roman"/>
                          <a:ea typeface="Times New Roman"/>
                          <a:cs typeface="Times New Roman"/>
                          <a:sym typeface="Times New Roman"/>
                        </a:rPr>
                        <a:t>-1</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1299"/>
                        </a:lnSpc>
                        <a:defRPr/>
                      </a:pPr>
                      <a:r>
                        <a:rPr lang="en-US" sz="2599">
                          <a:solidFill>
                            <a:srgbClr val="213363"/>
                          </a:solidFill>
                          <a:latin typeface="Times New Roman"/>
                          <a:ea typeface="Times New Roman"/>
                          <a:cs typeface="Times New Roman"/>
                          <a:sym typeface="Times New Roman"/>
                        </a:rPr>
                        <a:t>-1</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0" name="TextBox 10"/>
          <p:cNvSpPr txBox="1"/>
          <p:nvPr/>
        </p:nvSpPr>
        <p:spPr>
          <a:xfrm>
            <a:off x="812967" y="235436"/>
            <a:ext cx="15947550" cy="1352550"/>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Vectorization</a:t>
            </a:r>
          </a:p>
        </p:txBody>
      </p:sp>
      <p:sp>
        <p:nvSpPr>
          <p:cNvPr id="11" name="TextBox 11"/>
          <p:cNvSpPr txBox="1"/>
          <p:nvPr/>
        </p:nvSpPr>
        <p:spPr>
          <a:xfrm>
            <a:off x="1028700" y="1943918"/>
            <a:ext cx="3999429" cy="570865"/>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213363"/>
                </a:solidFill>
                <a:latin typeface="Source Sans Pro Bold"/>
                <a:ea typeface="Source Sans Pro Bold"/>
                <a:cs typeface="Source Sans Pro Bold"/>
                <a:sym typeface="Source Sans Pro Bold"/>
              </a:rPr>
              <a:t>Word Embedding</a:t>
            </a:r>
          </a:p>
        </p:txBody>
      </p:sp>
      <p:sp>
        <p:nvSpPr>
          <p:cNvPr id="12" name="TextBox 12"/>
          <p:cNvSpPr txBox="1"/>
          <p:nvPr/>
        </p:nvSpPr>
        <p:spPr>
          <a:xfrm>
            <a:off x="1735617" y="2711676"/>
            <a:ext cx="7098147" cy="3067050"/>
          </a:xfrm>
          <a:prstGeom prst="rect">
            <a:avLst/>
          </a:prstGeom>
        </p:spPr>
        <p:txBody>
          <a:bodyPr lIns="0" tIns="0" rIns="0" bIns="0" rtlCol="0" anchor="t">
            <a:spAutoFit/>
          </a:bodyPr>
          <a:lstStyle/>
          <a:p>
            <a:pPr algn="just">
              <a:lnSpc>
                <a:spcPts val="3480"/>
              </a:lnSpc>
            </a:pPr>
            <a:r>
              <a:rPr lang="en-US" sz="2900">
                <a:solidFill>
                  <a:srgbClr val="213363"/>
                </a:solidFill>
                <a:latin typeface="Source Sans Pro"/>
                <a:ea typeface="Source Sans Pro"/>
                <a:cs typeface="Source Sans Pro"/>
                <a:sym typeface="Source Sans Pro"/>
              </a:rPr>
              <a:t>In Natural Language processing, word embedding is the term used for the representation of words for text analysis typically in the form of real valued vector that encodes the meaning of the words such that the word that are closer in the vector space in the meaning.</a:t>
            </a:r>
          </a:p>
        </p:txBody>
      </p:sp>
      <p:sp>
        <p:nvSpPr>
          <p:cNvPr id="13" name="TextBox 13"/>
          <p:cNvSpPr txBox="1"/>
          <p:nvPr/>
        </p:nvSpPr>
        <p:spPr>
          <a:xfrm>
            <a:off x="1735617" y="6930990"/>
            <a:ext cx="6585023" cy="2012188"/>
          </a:xfrm>
          <a:prstGeom prst="rect">
            <a:avLst/>
          </a:prstGeom>
        </p:spPr>
        <p:txBody>
          <a:bodyPr lIns="0" tIns="0" rIns="0" bIns="0" rtlCol="0" anchor="t">
            <a:spAutoFit/>
          </a:bodyPr>
          <a:lstStyle/>
          <a:p>
            <a:pPr algn="just">
              <a:lnSpc>
                <a:spcPts val="3161"/>
              </a:lnSpc>
            </a:pPr>
            <a:r>
              <a:rPr lang="en-US" sz="2900">
                <a:solidFill>
                  <a:srgbClr val="213363"/>
                </a:solidFill>
                <a:latin typeface="Source Sans Pro"/>
                <a:ea typeface="Source Sans Pro"/>
                <a:cs typeface="Source Sans Pro"/>
                <a:sym typeface="Source Sans Pro"/>
              </a:rPr>
              <a:t>This model is based on the concept of word embeddings, which allow words with similar meanings to have similar representations in a high-dimensional space.</a:t>
            </a:r>
          </a:p>
        </p:txBody>
      </p:sp>
      <p:sp>
        <p:nvSpPr>
          <p:cNvPr id="14" name="TextBox 14"/>
          <p:cNvSpPr txBox="1"/>
          <p:nvPr/>
        </p:nvSpPr>
        <p:spPr>
          <a:xfrm>
            <a:off x="1028700" y="6122000"/>
            <a:ext cx="3009900" cy="570865"/>
          </a:xfrm>
          <a:prstGeom prst="rect">
            <a:avLst/>
          </a:prstGeom>
        </p:spPr>
        <p:txBody>
          <a:bodyPr wrap="square" lIns="0" tIns="0" rIns="0" bIns="0" rtlCol="0" anchor="t">
            <a:spAutoFit/>
          </a:bodyPr>
          <a:lstStyle/>
          <a:p>
            <a:pPr marL="734059" lvl="1" indent="-367030" algn="l">
              <a:lnSpc>
                <a:spcPts val="4759"/>
              </a:lnSpc>
              <a:buFont typeface="Arial"/>
              <a:buChar char="•"/>
            </a:pPr>
            <a:r>
              <a:rPr lang="en-US" sz="3399" b="1" dirty="0" err="1">
                <a:solidFill>
                  <a:srgbClr val="213363"/>
                </a:solidFill>
                <a:latin typeface="Source Sans Pro Bold"/>
                <a:ea typeface="Source Sans Pro Bold"/>
                <a:cs typeface="Source Sans Pro Bold"/>
                <a:sym typeface="Source Sans Pro Bold"/>
              </a:rPr>
              <a:t>Word2Vec</a:t>
            </a:r>
            <a:endParaRPr lang="en-US" sz="3399" b="1" dirty="0">
              <a:solidFill>
                <a:srgbClr val="213363"/>
              </a:solidFill>
              <a:latin typeface="Source Sans Pro Bold"/>
              <a:ea typeface="Source Sans Pro Bold"/>
              <a:cs typeface="Source Sans Pro Bold"/>
              <a:sym typeface="Source Sans Pro Bold"/>
            </a:endParaRPr>
          </a:p>
        </p:txBody>
      </p:sp>
      <p:sp>
        <p:nvSpPr>
          <p:cNvPr id="15" name="Freeform 15"/>
          <p:cNvSpPr/>
          <p:nvPr/>
        </p:nvSpPr>
        <p:spPr>
          <a:xfrm rot="-1586000">
            <a:off x="10473197" y="8606626"/>
            <a:ext cx="4662700" cy="2291200"/>
          </a:xfrm>
          <a:custGeom>
            <a:avLst/>
            <a:gdLst/>
            <a:ahLst/>
            <a:cxnLst/>
            <a:rect l="l" t="t" r="r" b="b"/>
            <a:pathLst>
              <a:path w="4662700" h="2291200">
                <a:moveTo>
                  <a:pt x="0" y="0"/>
                </a:moveTo>
                <a:lnTo>
                  <a:pt x="4662700" y="0"/>
                </a:lnTo>
                <a:lnTo>
                  <a:pt x="4662700" y="2291200"/>
                </a:lnTo>
                <a:lnTo>
                  <a:pt x="0" y="22912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8099387" y="9763991"/>
            <a:ext cx="3975178" cy="631158"/>
          </a:xfrm>
          <a:custGeom>
            <a:avLst/>
            <a:gdLst/>
            <a:ahLst/>
            <a:cxnLst/>
            <a:rect l="l" t="t" r="r" b="b"/>
            <a:pathLst>
              <a:path w="3975178" h="631158">
                <a:moveTo>
                  <a:pt x="0" y="0"/>
                </a:moveTo>
                <a:lnTo>
                  <a:pt x="3975178" y="0"/>
                </a:lnTo>
                <a:lnTo>
                  <a:pt x="3975178" y="631158"/>
                </a:lnTo>
                <a:lnTo>
                  <a:pt x="0" y="6311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3" name="Group 3"/>
          <p:cNvGrpSpPr/>
          <p:nvPr/>
        </p:nvGrpSpPr>
        <p:grpSpPr>
          <a:xfrm>
            <a:off x="177" y="7152558"/>
            <a:ext cx="3520012" cy="3134442"/>
            <a:chOff x="0" y="0"/>
            <a:chExt cx="4693349" cy="4179256"/>
          </a:xfrm>
        </p:grpSpPr>
        <p:sp>
          <p:nvSpPr>
            <p:cNvPr id="4" name="Freeform 4"/>
            <p:cNvSpPr/>
            <p:nvPr/>
          </p:nvSpPr>
          <p:spPr>
            <a:xfrm>
              <a:off x="127" y="0"/>
              <a:ext cx="4693158" cy="4179062"/>
            </a:xfrm>
            <a:custGeom>
              <a:avLst/>
              <a:gdLst/>
              <a:ahLst/>
              <a:cxnLst/>
              <a:rect l="l" t="t" r="r" b="b"/>
              <a:pathLst>
                <a:path w="4693158" h="4179062">
                  <a:moveTo>
                    <a:pt x="0" y="208534"/>
                  </a:moveTo>
                  <a:cubicBezTo>
                    <a:pt x="0" y="208534"/>
                    <a:pt x="1303655" y="0"/>
                    <a:pt x="2123059" y="1778000"/>
                  </a:cubicBezTo>
                  <a:cubicBezTo>
                    <a:pt x="3036951" y="1778000"/>
                    <a:pt x="3538474" y="2535428"/>
                    <a:pt x="3538474" y="3386963"/>
                  </a:cubicBezTo>
                  <a:cubicBezTo>
                    <a:pt x="4340606" y="3386963"/>
                    <a:pt x="4693158" y="4179062"/>
                    <a:pt x="4693158" y="4179062"/>
                  </a:cubicBezTo>
                  <a:lnTo>
                    <a:pt x="0" y="4179062"/>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grpSp>
        <p:nvGrpSpPr>
          <p:cNvPr id="5" name="Group 5"/>
          <p:cNvGrpSpPr/>
          <p:nvPr/>
        </p:nvGrpSpPr>
        <p:grpSpPr>
          <a:xfrm>
            <a:off x="-280924" y="142117"/>
            <a:ext cx="2898560" cy="1015514"/>
            <a:chOff x="0" y="0"/>
            <a:chExt cx="3864747" cy="1354019"/>
          </a:xfrm>
        </p:grpSpPr>
        <p:sp>
          <p:nvSpPr>
            <p:cNvPr id="6" name="Freeform 6"/>
            <p:cNvSpPr/>
            <p:nvPr/>
          </p:nvSpPr>
          <p:spPr>
            <a:xfrm>
              <a:off x="127" y="127"/>
              <a:ext cx="3864610" cy="1353947"/>
            </a:xfrm>
            <a:custGeom>
              <a:avLst/>
              <a:gdLst/>
              <a:ahLst/>
              <a:cxnLst/>
              <a:rect l="l" t="t" r="r" b="b"/>
              <a:pathLst>
                <a:path w="3864610" h="1353947">
                  <a:moveTo>
                    <a:pt x="0" y="199009"/>
                  </a:moveTo>
                  <a:cubicBezTo>
                    <a:pt x="0" y="199009"/>
                    <a:pt x="717931" y="0"/>
                    <a:pt x="1569212" y="851281"/>
                  </a:cubicBezTo>
                  <a:cubicBezTo>
                    <a:pt x="2215261" y="359029"/>
                    <a:pt x="2615438" y="687197"/>
                    <a:pt x="2970276" y="1040003"/>
                  </a:cubicBezTo>
                  <a:cubicBezTo>
                    <a:pt x="3657473" y="820547"/>
                    <a:pt x="3864610" y="1353947"/>
                    <a:pt x="3864610" y="1353947"/>
                  </a:cubicBezTo>
                  <a:lnTo>
                    <a:pt x="0" y="1353947"/>
                  </a:lnTo>
                  <a:close/>
                </a:path>
              </a:pathLst>
            </a:custGeom>
            <a:gradFill rotWithShape="1">
              <a:gsLst>
                <a:gs pos="0">
                  <a:srgbClr val="FEFAF9">
                    <a:alpha val="18823"/>
                  </a:srgbClr>
                </a:gs>
                <a:gs pos="100000">
                  <a:srgbClr val="FEFAF9">
                    <a:alpha val="100000"/>
                  </a:srgbClr>
                </a:gs>
              </a:gsLst>
              <a:lin ang="9438134"/>
            </a:gradFill>
          </p:spPr>
          <p:txBody>
            <a:bodyPr/>
            <a:lstStyle/>
            <a:p>
              <a:endParaRPr lang="en-IN"/>
            </a:p>
          </p:txBody>
        </p:sp>
      </p:grpSp>
      <p:sp>
        <p:nvSpPr>
          <p:cNvPr id="7" name="Freeform 7"/>
          <p:cNvSpPr/>
          <p:nvPr/>
        </p:nvSpPr>
        <p:spPr>
          <a:xfrm>
            <a:off x="7110750" y="-80950"/>
            <a:ext cx="3351984" cy="468786"/>
          </a:xfrm>
          <a:custGeom>
            <a:avLst/>
            <a:gdLst/>
            <a:ahLst/>
            <a:cxnLst/>
            <a:rect l="l" t="t" r="r" b="b"/>
            <a:pathLst>
              <a:path w="3351984" h="468786">
                <a:moveTo>
                  <a:pt x="0" y="0"/>
                </a:moveTo>
                <a:lnTo>
                  <a:pt x="3351984" y="0"/>
                </a:lnTo>
                <a:lnTo>
                  <a:pt x="3351984" y="468786"/>
                </a:lnTo>
                <a:lnTo>
                  <a:pt x="0" y="4687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Freeform 8"/>
          <p:cNvSpPr/>
          <p:nvPr/>
        </p:nvSpPr>
        <p:spPr>
          <a:xfrm>
            <a:off x="1563300" y="-1087667"/>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Freeform 9"/>
          <p:cNvSpPr/>
          <p:nvPr/>
        </p:nvSpPr>
        <p:spPr>
          <a:xfrm>
            <a:off x="11166063" y="2140577"/>
            <a:ext cx="6274212" cy="7398779"/>
          </a:xfrm>
          <a:custGeom>
            <a:avLst/>
            <a:gdLst/>
            <a:ahLst/>
            <a:cxnLst/>
            <a:rect l="l" t="t" r="r" b="b"/>
            <a:pathLst>
              <a:path w="6274212" h="7398779">
                <a:moveTo>
                  <a:pt x="0" y="0"/>
                </a:moveTo>
                <a:lnTo>
                  <a:pt x="6274212" y="0"/>
                </a:lnTo>
                <a:lnTo>
                  <a:pt x="6274212" y="7398779"/>
                </a:lnTo>
                <a:lnTo>
                  <a:pt x="0" y="7398779"/>
                </a:lnTo>
                <a:lnTo>
                  <a:pt x="0" y="0"/>
                </a:lnTo>
                <a:close/>
              </a:path>
            </a:pathLst>
          </a:custGeom>
          <a:blipFill>
            <a:blip r:embed="rId9"/>
            <a:stretch>
              <a:fillRect t="-1652" r="-962" b="-1652"/>
            </a:stretch>
          </a:blipFill>
          <a:ln cap="sq">
            <a:noFill/>
            <a:prstDash val="solid"/>
            <a:miter/>
          </a:ln>
        </p:spPr>
        <p:txBody>
          <a:bodyPr/>
          <a:lstStyle/>
          <a:p>
            <a:endParaRPr lang="en-IN"/>
          </a:p>
        </p:txBody>
      </p:sp>
      <p:sp>
        <p:nvSpPr>
          <p:cNvPr id="10" name="TextBox 10"/>
          <p:cNvSpPr txBox="1"/>
          <p:nvPr/>
        </p:nvSpPr>
        <p:spPr>
          <a:xfrm>
            <a:off x="812967" y="206861"/>
            <a:ext cx="15947550" cy="1352550"/>
          </a:xfrm>
          <a:prstGeom prst="rect">
            <a:avLst/>
          </a:prstGeom>
        </p:spPr>
        <p:txBody>
          <a:bodyPr lIns="0" tIns="0" rIns="0" bIns="0" rtlCol="0" anchor="t">
            <a:spAutoFit/>
          </a:bodyPr>
          <a:lstStyle/>
          <a:p>
            <a:pPr algn="ctr">
              <a:lnSpc>
                <a:spcPts val="9479"/>
              </a:lnSpc>
            </a:pPr>
            <a:r>
              <a:rPr lang="en-US" sz="7899" b="1">
                <a:solidFill>
                  <a:srgbClr val="FFFFFF"/>
                </a:solidFill>
                <a:latin typeface="Times New Roman Bold"/>
                <a:ea typeface="Times New Roman Bold"/>
                <a:cs typeface="Times New Roman Bold"/>
                <a:sym typeface="Times New Roman Bold"/>
              </a:rPr>
              <a:t>Vectorization</a:t>
            </a:r>
          </a:p>
        </p:txBody>
      </p:sp>
      <p:sp>
        <p:nvSpPr>
          <p:cNvPr id="11" name="TextBox 11"/>
          <p:cNvSpPr txBox="1"/>
          <p:nvPr/>
        </p:nvSpPr>
        <p:spPr>
          <a:xfrm>
            <a:off x="1168356" y="2925221"/>
            <a:ext cx="8368089" cy="570865"/>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213363"/>
                </a:solidFill>
                <a:latin typeface="Source Sans Pro Bold"/>
                <a:ea typeface="Source Sans Pro Bold"/>
                <a:cs typeface="Source Sans Pro Bold"/>
                <a:sym typeface="Source Sans Pro Bold"/>
              </a:rPr>
              <a:t>Continuous Bag-of-Words (CBOW)</a:t>
            </a:r>
          </a:p>
        </p:txBody>
      </p:sp>
      <p:sp>
        <p:nvSpPr>
          <p:cNvPr id="12" name="TextBox 12"/>
          <p:cNvSpPr txBox="1"/>
          <p:nvPr/>
        </p:nvSpPr>
        <p:spPr>
          <a:xfrm>
            <a:off x="1907846" y="3700821"/>
            <a:ext cx="9067698" cy="2693035"/>
          </a:xfrm>
          <a:prstGeom prst="rect">
            <a:avLst/>
          </a:prstGeom>
        </p:spPr>
        <p:txBody>
          <a:bodyPr lIns="0" tIns="0" rIns="0" bIns="0" rtlCol="0" anchor="t">
            <a:spAutoFit/>
          </a:bodyPr>
          <a:lstStyle/>
          <a:p>
            <a:pPr algn="just">
              <a:lnSpc>
                <a:spcPts val="4339"/>
              </a:lnSpc>
            </a:pPr>
            <a:r>
              <a:rPr lang="en-US" sz="3099">
                <a:solidFill>
                  <a:srgbClr val="213363"/>
                </a:solidFill>
                <a:latin typeface="Source Sans Pro"/>
                <a:ea typeface="Source Sans Pro"/>
                <a:cs typeface="Source Sans Pro"/>
                <a:sym typeface="Source Sans Pro"/>
              </a:rPr>
              <a:t>The Continuous Bag of Words (CBOW) model is a Word2Vec approach that predicts a target word based on its surrounding context words within a window. It learns word embeddings by maximizing the probability of the target word given the context words.</a:t>
            </a:r>
          </a:p>
        </p:txBody>
      </p:sp>
      <p:sp>
        <p:nvSpPr>
          <p:cNvPr id="13" name="Freeform 13"/>
          <p:cNvSpPr/>
          <p:nvPr/>
        </p:nvSpPr>
        <p:spPr>
          <a:xfrm>
            <a:off x="4940445" y="7324831"/>
            <a:ext cx="4596000" cy="3427850"/>
          </a:xfrm>
          <a:custGeom>
            <a:avLst/>
            <a:gdLst/>
            <a:ahLst/>
            <a:cxnLst/>
            <a:rect l="l" t="t" r="r" b="b"/>
            <a:pathLst>
              <a:path w="4596000" h="3427850">
                <a:moveTo>
                  <a:pt x="0" y="0"/>
                </a:moveTo>
                <a:lnTo>
                  <a:pt x="4596000" y="0"/>
                </a:lnTo>
                <a:lnTo>
                  <a:pt x="4596000" y="3427850"/>
                </a:lnTo>
                <a:lnTo>
                  <a:pt x="0" y="34278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7656400" y="9849476"/>
            <a:ext cx="3975178" cy="631158"/>
          </a:xfrm>
          <a:custGeom>
            <a:avLst/>
            <a:gdLst/>
            <a:ahLst/>
            <a:cxnLst/>
            <a:rect l="l" t="t" r="r" b="b"/>
            <a:pathLst>
              <a:path w="3975178" h="631158">
                <a:moveTo>
                  <a:pt x="0" y="0"/>
                </a:moveTo>
                <a:lnTo>
                  <a:pt x="3975178" y="0"/>
                </a:lnTo>
                <a:lnTo>
                  <a:pt x="3975178" y="631158"/>
                </a:lnTo>
                <a:lnTo>
                  <a:pt x="0" y="6311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3" name="Group 3"/>
          <p:cNvGrpSpPr/>
          <p:nvPr/>
        </p:nvGrpSpPr>
        <p:grpSpPr>
          <a:xfrm>
            <a:off x="-836604" y="7317122"/>
            <a:ext cx="3520012" cy="3134442"/>
            <a:chOff x="0" y="0"/>
            <a:chExt cx="4693349" cy="4179256"/>
          </a:xfrm>
        </p:grpSpPr>
        <p:sp>
          <p:nvSpPr>
            <p:cNvPr id="4" name="Freeform 4"/>
            <p:cNvSpPr/>
            <p:nvPr/>
          </p:nvSpPr>
          <p:spPr>
            <a:xfrm>
              <a:off x="127" y="0"/>
              <a:ext cx="4693158" cy="4179062"/>
            </a:xfrm>
            <a:custGeom>
              <a:avLst/>
              <a:gdLst/>
              <a:ahLst/>
              <a:cxnLst/>
              <a:rect l="l" t="t" r="r" b="b"/>
              <a:pathLst>
                <a:path w="4693158" h="4179062">
                  <a:moveTo>
                    <a:pt x="0" y="208534"/>
                  </a:moveTo>
                  <a:cubicBezTo>
                    <a:pt x="0" y="208534"/>
                    <a:pt x="1303655" y="0"/>
                    <a:pt x="2123059" y="1778000"/>
                  </a:cubicBezTo>
                  <a:cubicBezTo>
                    <a:pt x="3036951" y="1778000"/>
                    <a:pt x="3538474" y="2535428"/>
                    <a:pt x="3538474" y="3386963"/>
                  </a:cubicBezTo>
                  <a:cubicBezTo>
                    <a:pt x="4340606" y="3386963"/>
                    <a:pt x="4693158" y="4179062"/>
                    <a:pt x="4693158" y="4179062"/>
                  </a:cubicBezTo>
                  <a:lnTo>
                    <a:pt x="0" y="4179062"/>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grpSp>
        <p:nvGrpSpPr>
          <p:cNvPr id="5" name="Group 5"/>
          <p:cNvGrpSpPr/>
          <p:nvPr/>
        </p:nvGrpSpPr>
        <p:grpSpPr>
          <a:xfrm>
            <a:off x="15389484" y="7715968"/>
            <a:ext cx="2898516" cy="2579702"/>
            <a:chOff x="0" y="0"/>
            <a:chExt cx="3864688" cy="3439603"/>
          </a:xfrm>
        </p:grpSpPr>
        <p:sp>
          <p:nvSpPr>
            <p:cNvPr id="6" name="Freeform 6"/>
            <p:cNvSpPr/>
            <p:nvPr/>
          </p:nvSpPr>
          <p:spPr>
            <a:xfrm>
              <a:off x="0" y="0"/>
              <a:ext cx="3864483" cy="3439414"/>
            </a:xfrm>
            <a:custGeom>
              <a:avLst/>
              <a:gdLst/>
              <a:ahLst/>
              <a:cxnLst/>
              <a:rect l="l" t="t" r="r" b="b"/>
              <a:pathLst>
                <a:path w="3864483" h="3439414">
                  <a:moveTo>
                    <a:pt x="3862578" y="171704"/>
                  </a:moveTo>
                  <a:cubicBezTo>
                    <a:pt x="3862578" y="171704"/>
                    <a:pt x="2789682" y="0"/>
                    <a:pt x="2115312" y="1463421"/>
                  </a:cubicBezTo>
                  <a:cubicBezTo>
                    <a:pt x="1363218" y="1463421"/>
                    <a:pt x="950468" y="2086737"/>
                    <a:pt x="950468" y="2787650"/>
                  </a:cubicBezTo>
                  <a:cubicBezTo>
                    <a:pt x="290195" y="2787523"/>
                    <a:pt x="0" y="3439414"/>
                    <a:pt x="0" y="3439414"/>
                  </a:cubicBezTo>
                  <a:lnTo>
                    <a:pt x="3864483" y="3439414"/>
                  </a:lnTo>
                  <a:lnTo>
                    <a:pt x="3864483" y="171704"/>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grpSp>
        <p:nvGrpSpPr>
          <p:cNvPr id="7" name="Group 7"/>
          <p:cNvGrpSpPr/>
          <p:nvPr/>
        </p:nvGrpSpPr>
        <p:grpSpPr>
          <a:xfrm>
            <a:off x="15123760" y="292594"/>
            <a:ext cx="5240710" cy="1833006"/>
            <a:chOff x="0" y="0"/>
            <a:chExt cx="6987613" cy="2444008"/>
          </a:xfrm>
        </p:grpSpPr>
        <p:sp>
          <p:nvSpPr>
            <p:cNvPr id="8" name="Freeform 8"/>
            <p:cNvSpPr/>
            <p:nvPr/>
          </p:nvSpPr>
          <p:spPr>
            <a:xfrm>
              <a:off x="0" y="0"/>
              <a:ext cx="6987667" cy="2443988"/>
            </a:xfrm>
            <a:custGeom>
              <a:avLst/>
              <a:gdLst/>
              <a:ahLst/>
              <a:cxnLst/>
              <a:rect l="l" t="t" r="r" b="b"/>
              <a:pathLst>
                <a:path w="6987667" h="2443988">
                  <a:moveTo>
                    <a:pt x="6987667" y="359410"/>
                  </a:moveTo>
                  <a:cubicBezTo>
                    <a:pt x="6987667" y="359410"/>
                    <a:pt x="5692394" y="0"/>
                    <a:pt x="4149217" y="1533017"/>
                  </a:cubicBezTo>
                  <a:cubicBezTo>
                    <a:pt x="2975229" y="642493"/>
                    <a:pt x="2256663" y="1239393"/>
                    <a:pt x="1619377" y="1877060"/>
                  </a:cubicBezTo>
                  <a:cubicBezTo>
                    <a:pt x="379476" y="1477391"/>
                    <a:pt x="0" y="2443988"/>
                    <a:pt x="0" y="2443988"/>
                  </a:cubicBezTo>
                  <a:lnTo>
                    <a:pt x="6987667" y="2443988"/>
                  </a:lnTo>
                  <a:close/>
                </a:path>
              </a:pathLst>
            </a:custGeom>
            <a:gradFill rotWithShape="1">
              <a:gsLst>
                <a:gs pos="0">
                  <a:srgbClr val="FEFAF9">
                    <a:alpha val="18823"/>
                  </a:srgbClr>
                </a:gs>
                <a:gs pos="100000">
                  <a:srgbClr val="FEFAF9">
                    <a:alpha val="100000"/>
                  </a:srgbClr>
                </a:gs>
              </a:gsLst>
              <a:lin ang="8576905"/>
            </a:gradFill>
          </p:spPr>
          <p:txBody>
            <a:bodyPr/>
            <a:lstStyle/>
            <a:p>
              <a:endParaRPr lang="en-IN"/>
            </a:p>
          </p:txBody>
        </p:sp>
      </p:grpSp>
      <p:grpSp>
        <p:nvGrpSpPr>
          <p:cNvPr id="9" name="Group 9"/>
          <p:cNvGrpSpPr/>
          <p:nvPr/>
        </p:nvGrpSpPr>
        <p:grpSpPr>
          <a:xfrm>
            <a:off x="-280924" y="674406"/>
            <a:ext cx="2898560" cy="1015514"/>
            <a:chOff x="0" y="0"/>
            <a:chExt cx="3864747" cy="1354019"/>
          </a:xfrm>
        </p:grpSpPr>
        <p:sp>
          <p:nvSpPr>
            <p:cNvPr id="10" name="Freeform 10"/>
            <p:cNvSpPr/>
            <p:nvPr/>
          </p:nvSpPr>
          <p:spPr>
            <a:xfrm>
              <a:off x="127" y="127"/>
              <a:ext cx="3864610" cy="1353947"/>
            </a:xfrm>
            <a:custGeom>
              <a:avLst/>
              <a:gdLst/>
              <a:ahLst/>
              <a:cxnLst/>
              <a:rect l="l" t="t" r="r" b="b"/>
              <a:pathLst>
                <a:path w="3864610" h="1353947">
                  <a:moveTo>
                    <a:pt x="0" y="199009"/>
                  </a:moveTo>
                  <a:cubicBezTo>
                    <a:pt x="0" y="199009"/>
                    <a:pt x="717931" y="0"/>
                    <a:pt x="1569212" y="851281"/>
                  </a:cubicBezTo>
                  <a:cubicBezTo>
                    <a:pt x="2215261" y="359029"/>
                    <a:pt x="2615438" y="687197"/>
                    <a:pt x="2970276" y="1040003"/>
                  </a:cubicBezTo>
                  <a:cubicBezTo>
                    <a:pt x="3657473" y="820547"/>
                    <a:pt x="3864610" y="1353947"/>
                    <a:pt x="3864610" y="1353947"/>
                  </a:cubicBezTo>
                  <a:lnTo>
                    <a:pt x="0" y="1353947"/>
                  </a:lnTo>
                  <a:close/>
                </a:path>
              </a:pathLst>
            </a:custGeom>
            <a:gradFill rotWithShape="1">
              <a:gsLst>
                <a:gs pos="0">
                  <a:srgbClr val="FEFAF9">
                    <a:alpha val="18823"/>
                  </a:srgbClr>
                </a:gs>
                <a:gs pos="100000">
                  <a:srgbClr val="FEFAF9">
                    <a:alpha val="100000"/>
                  </a:srgbClr>
                </a:gs>
              </a:gsLst>
              <a:lin ang="9438134"/>
            </a:gradFill>
          </p:spPr>
          <p:txBody>
            <a:bodyPr/>
            <a:lstStyle/>
            <a:p>
              <a:endParaRPr lang="en-IN"/>
            </a:p>
          </p:txBody>
        </p:sp>
      </p:grpSp>
      <p:sp>
        <p:nvSpPr>
          <p:cNvPr id="11" name="Freeform 11"/>
          <p:cNvSpPr/>
          <p:nvPr/>
        </p:nvSpPr>
        <p:spPr>
          <a:xfrm>
            <a:off x="7110750" y="-80950"/>
            <a:ext cx="3351984" cy="468786"/>
          </a:xfrm>
          <a:custGeom>
            <a:avLst/>
            <a:gdLst/>
            <a:ahLst/>
            <a:cxnLst/>
            <a:rect l="l" t="t" r="r" b="b"/>
            <a:pathLst>
              <a:path w="3351984" h="468786">
                <a:moveTo>
                  <a:pt x="0" y="0"/>
                </a:moveTo>
                <a:lnTo>
                  <a:pt x="3351984" y="0"/>
                </a:lnTo>
                <a:lnTo>
                  <a:pt x="3351984" y="468786"/>
                </a:lnTo>
                <a:lnTo>
                  <a:pt x="0" y="4687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2" name="Freeform 12"/>
          <p:cNvSpPr/>
          <p:nvPr/>
        </p:nvSpPr>
        <p:spPr>
          <a:xfrm>
            <a:off x="1563300" y="-488200"/>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3" name="Freeform 13"/>
          <p:cNvSpPr/>
          <p:nvPr/>
        </p:nvSpPr>
        <p:spPr>
          <a:xfrm>
            <a:off x="15706575" y="2992375"/>
            <a:ext cx="3014236" cy="1677666"/>
          </a:xfrm>
          <a:custGeom>
            <a:avLst/>
            <a:gdLst/>
            <a:ahLst/>
            <a:cxnLst/>
            <a:rect l="l" t="t" r="r" b="b"/>
            <a:pathLst>
              <a:path w="3014236" h="1677666">
                <a:moveTo>
                  <a:pt x="0" y="0"/>
                </a:moveTo>
                <a:lnTo>
                  <a:pt x="3014236" y="0"/>
                </a:lnTo>
                <a:lnTo>
                  <a:pt x="3014236" y="1677666"/>
                </a:lnTo>
                <a:lnTo>
                  <a:pt x="0" y="16776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4" name="AutoShape 14"/>
          <p:cNvSpPr/>
          <p:nvPr/>
        </p:nvSpPr>
        <p:spPr>
          <a:xfrm flipV="1">
            <a:off x="2086333" y="5781775"/>
            <a:ext cx="0" cy="796239"/>
          </a:xfrm>
          <a:prstGeom prst="line">
            <a:avLst/>
          </a:prstGeom>
          <a:ln w="57150" cap="flat">
            <a:solidFill>
              <a:srgbClr val="213363"/>
            </a:solidFill>
            <a:prstDash val="solid"/>
            <a:headEnd type="none" w="sm" len="sm"/>
            <a:tailEnd type="none" w="sm" len="sm"/>
          </a:ln>
        </p:spPr>
        <p:txBody>
          <a:bodyPr/>
          <a:lstStyle/>
          <a:p>
            <a:endParaRPr lang="en-IN"/>
          </a:p>
        </p:txBody>
      </p:sp>
      <p:sp>
        <p:nvSpPr>
          <p:cNvPr id="15" name="AutoShape 15"/>
          <p:cNvSpPr/>
          <p:nvPr/>
        </p:nvSpPr>
        <p:spPr>
          <a:xfrm flipV="1">
            <a:off x="4913635" y="5781775"/>
            <a:ext cx="0" cy="796239"/>
          </a:xfrm>
          <a:prstGeom prst="line">
            <a:avLst/>
          </a:prstGeom>
          <a:ln w="57150" cap="flat">
            <a:solidFill>
              <a:srgbClr val="213363"/>
            </a:solidFill>
            <a:prstDash val="solid"/>
            <a:headEnd type="none" w="sm" len="sm"/>
            <a:tailEnd type="none" w="sm" len="sm"/>
          </a:ln>
        </p:spPr>
        <p:txBody>
          <a:bodyPr/>
          <a:lstStyle/>
          <a:p>
            <a:endParaRPr lang="en-IN"/>
          </a:p>
        </p:txBody>
      </p:sp>
      <p:sp>
        <p:nvSpPr>
          <p:cNvPr id="16" name="AutoShape 16"/>
          <p:cNvSpPr/>
          <p:nvPr/>
        </p:nvSpPr>
        <p:spPr>
          <a:xfrm flipV="1">
            <a:off x="7644388" y="5781775"/>
            <a:ext cx="0" cy="796239"/>
          </a:xfrm>
          <a:prstGeom prst="line">
            <a:avLst/>
          </a:prstGeom>
          <a:ln w="57150" cap="flat">
            <a:solidFill>
              <a:srgbClr val="213363"/>
            </a:solidFill>
            <a:prstDash val="solid"/>
            <a:headEnd type="none" w="sm" len="sm"/>
            <a:tailEnd type="none" w="sm" len="sm"/>
          </a:ln>
        </p:spPr>
        <p:txBody>
          <a:bodyPr/>
          <a:lstStyle/>
          <a:p>
            <a:endParaRPr lang="en-IN"/>
          </a:p>
        </p:txBody>
      </p:sp>
      <p:sp>
        <p:nvSpPr>
          <p:cNvPr id="17" name="AutoShape 17"/>
          <p:cNvSpPr/>
          <p:nvPr/>
        </p:nvSpPr>
        <p:spPr>
          <a:xfrm flipV="1">
            <a:off x="10471725" y="5781775"/>
            <a:ext cx="0" cy="796239"/>
          </a:xfrm>
          <a:prstGeom prst="line">
            <a:avLst/>
          </a:prstGeom>
          <a:ln w="57150" cap="flat">
            <a:solidFill>
              <a:srgbClr val="213363"/>
            </a:solidFill>
            <a:prstDash val="solid"/>
            <a:headEnd type="none" w="sm" len="sm"/>
            <a:tailEnd type="none" w="sm" len="sm"/>
          </a:ln>
        </p:spPr>
        <p:txBody>
          <a:bodyPr/>
          <a:lstStyle/>
          <a:p>
            <a:endParaRPr lang="en-IN"/>
          </a:p>
        </p:txBody>
      </p:sp>
      <p:sp>
        <p:nvSpPr>
          <p:cNvPr id="18" name="AutoShape 18"/>
          <p:cNvSpPr/>
          <p:nvPr/>
        </p:nvSpPr>
        <p:spPr>
          <a:xfrm flipV="1">
            <a:off x="13155975" y="5781775"/>
            <a:ext cx="0" cy="796239"/>
          </a:xfrm>
          <a:prstGeom prst="line">
            <a:avLst/>
          </a:prstGeom>
          <a:ln w="57150" cap="flat">
            <a:solidFill>
              <a:srgbClr val="213363"/>
            </a:solidFill>
            <a:prstDash val="solid"/>
            <a:headEnd type="none" w="sm" len="sm"/>
            <a:tailEnd type="none" w="sm" len="sm"/>
          </a:ln>
        </p:spPr>
        <p:txBody>
          <a:bodyPr/>
          <a:lstStyle/>
          <a:p>
            <a:endParaRPr lang="en-IN"/>
          </a:p>
        </p:txBody>
      </p:sp>
      <p:grpSp>
        <p:nvGrpSpPr>
          <p:cNvPr id="19" name="Group 19"/>
          <p:cNvGrpSpPr/>
          <p:nvPr/>
        </p:nvGrpSpPr>
        <p:grpSpPr>
          <a:xfrm>
            <a:off x="1327333" y="6578014"/>
            <a:ext cx="1518000" cy="1518000"/>
            <a:chOff x="0" y="0"/>
            <a:chExt cx="2024000" cy="2024000"/>
          </a:xfrm>
        </p:grpSpPr>
        <p:sp>
          <p:nvSpPr>
            <p:cNvPr id="20" name="Freeform 20"/>
            <p:cNvSpPr/>
            <p:nvPr/>
          </p:nvSpPr>
          <p:spPr>
            <a:xfrm>
              <a:off x="0" y="0"/>
              <a:ext cx="2024126" cy="2024126"/>
            </a:xfrm>
            <a:custGeom>
              <a:avLst/>
              <a:gdLst/>
              <a:ahLst/>
              <a:cxnLst/>
              <a:rect l="l" t="t" r="r" b="b"/>
              <a:pathLst>
                <a:path w="2024126" h="2024126">
                  <a:moveTo>
                    <a:pt x="0" y="1012063"/>
                  </a:moveTo>
                  <a:cubicBezTo>
                    <a:pt x="0" y="453136"/>
                    <a:pt x="453136" y="0"/>
                    <a:pt x="1012063" y="0"/>
                  </a:cubicBezTo>
                  <a:cubicBezTo>
                    <a:pt x="1570990" y="0"/>
                    <a:pt x="2024126" y="453136"/>
                    <a:pt x="2024126" y="1012063"/>
                  </a:cubicBezTo>
                  <a:cubicBezTo>
                    <a:pt x="2024126" y="1570990"/>
                    <a:pt x="1570990" y="2024126"/>
                    <a:pt x="1012063" y="2024126"/>
                  </a:cubicBezTo>
                  <a:cubicBezTo>
                    <a:pt x="453136" y="2024126"/>
                    <a:pt x="0" y="1570863"/>
                    <a:pt x="0" y="1012063"/>
                  </a:cubicBezTo>
                  <a:close/>
                </a:path>
              </a:pathLst>
            </a:custGeom>
            <a:solidFill>
              <a:srgbClr val="11224E"/>
            </a:solidFill>
          </p:spPr>
          <p:txBody>
            <a:bodyPr/>
            <a:lstStyle/>
            <a:p>
              <a:endParaRPr lang="en-IN"/>
            </a:p>
          </p:txBody>
        </p:sp>
      </p:grpSp>
      <p:grpSp>
        <p:nvGrpSpPr>
          <p:cNvPr id="21" name="Group 21"/>
          <p:cNvGrpSpPr/>
          <p:nvPr/>
        </p:nvGrpSpPr>
        <p:grpSpPr>
          <a:xfrm>
            <a:off x="4154635" y="6578014"/>
            <a:ext cx="1518000" cy="1518000"/>
            <a:chOff x="0" y="0"/>
            <a:chExt cx="2024000" cy="2024000"/>
          </a:xfrm>
        </p:grpSpPr>
        <p:sp>
          <p:nvSpPr>
            <p:cNvPr id="22" name="Freeform 22"/>
            <p:cNvSpPr/>
            <p:nvPr/>
          </p:nvSpPr>
          <p:spPr>
            <a:xfrm>
              <a:off x="0" y="0"/>
              <a:ext cx="2024126" cy="2024126"/>
            </a:xfrm>
            <a:custGeom>
              <a:avLst/>
              <a:gdLst/>
              <a:ahLst/>
              <a:cxnLst/>
              <a:rect l="l" t="t" r="r" b="b"/>
              <a:pathLst>
                <a:path w="2024126" h="2024126">
                  <a:moveTo>
                    <a:pt x="0" y="1012063"/>
                  </a:moveTo>
                  <a:cubicBezTo>
                    <a:pt x="0" y="453136"/>
                    <a:pt x="453136" y="0"/>
                    <a:pt x="1012063" y="0"/>
                  </a:cubicBezTo>
                  <a:cubicBezTo>
                    <a:pt x="1570990" y="0"/>
                    <a:pt x="2024126" y="453136"/>
                    <a:pt x="2024126" y="1012063"/>
                  </a:cubicBezTo>
                  <a:cubicBezTo>
                    <a:pt x="2024126" y="1570990"/>
                    <a:pt x="1570990" y="2024126"/>
                    <a:pt x="1012063" y="2024126"/>
                  </a:cubicBezTo>
                  <a:cubicBezTo>
                    <a:pt x="453136" y="2024126"/>
                    <a:pt x="0" y="1570863"/>
                    <a:pt x="0" y="1012063"/>
                  </a:cubicBezTo>
                  <a:close/>
                </a:path>
              </a:pathLst>
            </a:custGeom>
            <a:solidFill>
              <a:srgbClr val="11224E"/>
            </a:solidFill>
          </p:spPr>
          <p:txBody>
            <a:bodyPr/>
            <a:lstStyle/>
            <a:p>
              <a:endParaRPr lang="en-IN"/>
            </a:p>
          </p:txBody>
        </p:sp>
      </p:grpSp>
      <p:grpSp>
        <p:nvGrpSpPr>
          <p:cNvPr id="23" name="Group 23"/>
          <p:cNvGrpSpPr/>
          <p:nvPr/>
        </p:nvGrpSpPr>
        <p:grpSpPr>
          <a:xfrm>
            <a:off x="6885388" y="6578014"/>
            <a:ext cx="1518000" cy="1518000"/>
            <a:chOff x="0" y="0"/>
            <a:chExt cx="2024000" cy="2024000"/>
          </a:xfrm>
        </p:grpSpPr>
        <p:sp>
          <p:nvSpPr>
            <p:cNvPr id="24" name="Freeform 24"/>
            <p:cNvSpPr/>
            <p:nvPr/>
          </p:nvSpPr>
          <p:spPr>
            <a:xfrm>
              <a:off x="0" y="0"/>
              <a:ext cx="2024126" cy="2024126"/>
            </a:xfrm>
            <a:custGeom>
              <a:avLst/>
              <a:gdLst/>
              <a:ahLst/>
              <a:cxnLst/>
              <a:rect l="l" t="t" r="r" b="b"/>
              <a:pathLst>
                <a:path w="2024126" h="2024126">
                  <a:moveTo>
                    <a:pt x="0" y="1012063"/>
                  </a:moveTo>
                  <a:cubicBezTo>
                    <a:pt x="0" y="453136"/>
                    <a:pt x="453136" y="0"/>
                    <a:pt x="1012063" y="0"/>
                  </a:cubicBezTo>
                  <a:cubicBezTo>
                    <a:pt x="1570990" y="0"/>
                    <a:pt x="2024126" y="453136"/>
                    <a:pt x="2024126" y="1012063"/>
                  </a:cubicBezTo>
                  <a:cubicBezTo>
                    <a:pt x="2024126" y="1570990"/>
                    <a:pt x="1570990" y="2024126"/>
                    <a:pt x="1012063" y="2024126"/>
                  </a:cubicBezTo>
                  <a:cubicBezTo>
                    <a:pt x="453136" y="2024126"/>
                    <a:pt x="0" y="1570863"/>
                    <a:pt x="0" y="1012063"/>
                  </a:cubicBezTo>
                  <a:close/>
                </a:path>
              </a:pathLst>
            </a:custGeom>
            <a:solidFill>
              <a:srgbClr val="11224E"/>
            </a:solidFill>
          </p:spPr>
          <p:txBody>
            <a:bodyPr/>
            <a:lstStyle/>
            <a:p>
              <a:endParaRPr lang="en-IN"/>
            </a:p>
          </p:txBody>
        </p:sp>
      </p:grpSp>
      <p:grpSp>
        <p:nvGrpSpPr>
          <p:cNvPr id="25" name="Group 25"/>
          <p:cNvGrpSpPr/>
          <p:nvPr/>
        </p:nvGrpSpPr>
        <p:grpSpPr>
          <a:xfrm>
            <a:off x="9712725" y="6578014"/>
            <a:ext cx="1518000" cy="1518000"/>
            <a:chOff x="0" y="0"/>
            <a:chExt cx="2024000" cy="2024000"/>
          </a:xfrm>
        </p:grpSpPr>
        <p:sp>
          <p:nvSpPr>
            <p:cNvPr id="26" name="Freeform 26"/>
            <p:cNvSpPr/>
            <p:nvPr/>
          </p:nvSpPr>
          <p:spPr>
            <a:xfrm>
              <a:off x="0" y="0"/>
              <a:ext cx="2024126" cy="2024126"/>
            </a:xfrm>
            <a:custGeom>
              <a:avLst/>
              <a:gdLst/>
              <a:ahLst/>
              <a:cxnLst/>
              <a:rect l="l" t="t" r="r" b="b"/>
              <a:pathLst>
                <a:path w="2024126" h="2024126">
                  <a:moveTo>
                    <a:pt x="0" y="1012063"/>
                  </a:moveTo>
                  <a:cubicBezTo>
                    <a:pt x="0" y="453136"/>
                    <a:pt x="453136" y="0"/>
                    <a:pt x="1012063" y="0"/>
                  </a:cubicBezTo>
                  <a:cubicBezTo>
                    <a:pt x="1570990" y="0"/>
                    <a:pt x="2024126" y="453136"/>
                    <a:pt x="2024126" y="1012063"/>
                  </a:cubicBezTo>
                  <a:cubicBezTo>
                    <a:pt x="2024126" y="1570990"/>
                    <a:pt x="1570990" y="2024126"/>
                    <a:pt x="1012063" y="2024126"/>
                  </a:cubicBezTo>
                  <a:cubicBezTo>
                    <a:pt x="453136" y="2024126"/>
                    <a:pt x="0" y="1570863"/>
                    <a:pt x="0" y="1012063"/>
                  </a:cubicBezTo>
                  <a:close/>
                </a:path>
              </a:pathLst>
            </a:custGeom>
            <a:solidFill>
              <a:srgbClr val="11224E"/>
            </a:solidFill>
          </p:spPr>
          <p:txBody>
            <a:bodyPr/>
            <a:lstStyle/>
            <a:p>
              <a:endParaRPr lang="en-IN"/>
            </a:p>
          </p:txBody>
        </p:sp>
      </p:grpSp>
      <p:grpSp>
        <p:nvGrpSpPr>
          <p:cNvPr id="27" name="Group 27"/>
          <p:cNvGrpSpPr/>
          <p:nvPr/>
        </p:nvGrpSpPr>
        <p:grpSpPr>
          <a:xfrm>
            <a:off x="12396975" y="6578014"/>
            <a:ext cx="1518000" cy="1518000"/>
            <a:chOff x="0" y="0"/>
            <a:chExt cx="2024000" cy="2024000"/>
          </a:xfrm>
        </p:grpSpPr>
        <p:sp>
          <p:nvSpPr>
            <p:cNvPr id="28" name="Freeform 28"/>
            <p:cNvSpPr/>
            <p:nvPr/>
          </p:nvSpPr>
          <p:spPr>
            <a:xfrm>
              <a:off x="0" y="0"/>
              <a:ext cx="2024126" cy="2024126"/>
            </a:xfrm>
            <a:custGeom>
              <a:avLst/>
              <a:gdLst/>
              <a:ahLst/>
              <a:cxnLst/>
              <a:rect l="l" t="t" r="r" b="b"/>
              <a:pathLst>
                <a:path w="2024126" h="2024126">
                  <a:moveTo>
                    <a:pt x="0" y="1012063"/>
                  </a:moveTo>
                  <a:cubicBezTo>
                    <a:pt x="0" y="453136"/>
                    <a:pt x="453136" y="0"/>
                    <a:pt x="1012063" y="0"/>
                  </a:cubicBezTo>
                  <a:cubicBezTo>
                    <a:pt x="1570990" y="0"/>
                    <a:pt x="2024126" y="453136"/>
                    <a:pt x="2024126" y="1012063"/>
                  </a:cubicBezTo>
                  <a:cubicBezTo>
                    <a:pt x="2024126" y="1570990"/>
                    <a:pt x="1570990" y="2024126"/>
                    <a:pt x="1012063" y="2024126"/>
                  </a:cubicBezTo>
                  <a:cubicBezTo>
                    <a:pt x="453136" y="2024126"/>
                    <a:pt x="0" y="1570863"/>
                    <a:pt x="0" y="1012063"/>
                  </a:cubicBezTo>
                  <a:close/>
                </a:path>
              </a:pathLst>
            </a:custGeom>
            <a:solidFill>
              <a:srgbClr val="11224E"/>
            </a:solidFill>
          </p:spPr>
          <p:txBody>
            <a:bodyPr/>
            <a:lstStyle/>
            <a:p>
              <a:endParaRPr lang="en-IN"/>
            </a:p>
          </p:txBody>
        </p:sp>
      </p:grpSp>
      <p:sp>
        <p:nvSpPr>
          <p:cNvPr id="29" name="AutoShape 29"/>
          <p:cNvSpPr/>
          <p:nvPr/>
        </p:nvSpPr>
        <p:spPr>
          <a:xfrm flipH="1" flipV="1">
            <a:off x="2845333" y="7337014"/>
            <a:ext cx="1309302" cy="0"/>
          </a:xfrm>
          <a:prstGeom prst="line">
            <a:avLst/>
          </a:prstGeom>
          <a:ln w="57150" cap="flat">
            <a:solidFill>
              <a:srgbClr val="213363"/>
            </a:solidFill>
            <a:prstDash val="solid"/>
            <a:headEnd type="none" w="sm" len="sm"/>
            <a:tailEnd type="none" w="sm" len="sm"/>
          </a:ln>
        </p:spPr>
        <p:txBody>
          <a:bodyPr/>
          <a:lstStyle/>
          <a:p>
            <a:endParaRPr lang="en-IN"/>
          </a:p>
        </p:txBody>
      </p:sp>
      <p:sp>
        <p:nvSpPr>
          <p:cNvPr id="30" name="AutoShape 30"/>
          <p:cNvSpPr/>
          <p:nvPr/>
        </p:nvSpPr>
        <p:spPr>
          <a:xfrm flipH="1" flipV="1">
            <a:off x="5672635" y="7337014"/>
            <a:ext cx="1212753" cy="0"/>
          </a:xfrm>
          <a:prstGeom prst="line">
            <a:avLst/>
          </a:prstGeom>
          <a:ln w="57150" cap="flat">
            <a:solidFill>
              <a:srgbClr val="213363"/>
            </a:solidFill>
            <a:prstDash val="solid"/>
            <a:headEnd type="none" w="sm" len="sm"/>
            <a:tailEnd type="none" w="sm" len="sm"/>
          </a:ln>
        </p:spPr>
        <p:txBody>
          <a:bodyPr/>
          <a:lstStyle/>
          <a:p>
            <a:endParaRPr lang="en-IN"/>
          </a:p>
        </p:txBody>
      </p:sp>
      <p:sp>
        <p:nvSpPr>
          <p:cNvPr id="31" name="AutoShape 31"/>
          <p:cNvSpPr/>
          <p:nvPr/>
        </p:nvSpPr>
        <p:spPr>
          <a:xfrm flipH="1" flipV="1">
            <a:off x="8403388" y="7337014"/>
            <a:ext cx="1309337" cy="0"/>
          </a:xfrm>
          <a:prstGeom prst="line">
            <a:avLst/>
          </a:prstGeom>
          <a:ln w="57150" cap="flat">
            <a:solidFill>
              <a:srgbClr val="213363"/>
            </a:solidFill>
            <a:prstDash val="solid"/>
            <a:headEnd type="none" w="sm" len="sm"/>
            <a:tailEnd type="none" w="sm" len="sm"/>
          </a:ln>
        </p:spPr>
        <p:txBody>
          <a:bodyPr/>
          <a:lstStyle/>
          <a:p>
            <a:endParaRPr lang="en-IN"/>
          </a:p>
        </p:txBody>
      </p:sp>
      <p:sp>
        <p:nvSpPr>
          <p:cNvPr id="32" name="AutoShape 32"/>
          <p:cNvSpPr/>
          <p:nvPr/>
        </p:nvSpPr>
        <p:spPr>
          <a:xfrm flipH="1" flipV="1">
            <a:off x="11230725" y="7337014"/>
            <a:ext cx="1166250" cy="0"/>
          </a:xfrm>
          <a:prstGeom prst="line">
            <a:avLst/>
          </a:prstGeom>
          <a:ln w="57150" cap="flat">
            <a:solidFill>
              <a:srgbClr val="213363"/>
            </a:solidFill>
            <a:prstDash val="solid"/>
            <a:headEnd type="none" w="sm" len="sm"/>
            <a:tailEnd type="none" w="sm" len="sm"/>
          </a:ln>
        </p:spPr>
        <p:txBody>
          <a:bodyPr/>
          <a:lstStyle/>
          <a:p>
            <a:endParaRPr lang="en-IN"/>
          </a:p>
        </p:txBody>
      </p:sp>
      <p:grpSp>
        <p:nvGrpSpPr>
          <p:cNvPr id="33" name="Group 33"/>
          <p:cNvGrpSpPr/>
          <p:nvPr/>
        </p:nvGrpSpPr>
        <p:grpSpPr>
          <a:xfrm>
            <a:off x="1967533" y="5544222"/>
            <a:ext cx="237600" cy="237600"/>
            <a:chOff x="0" y="0"/>
            <a:chExt cx="316800" cy="316800"/>
          </a:xfrm>
        </p:grpSpPr>
        <p:sp>
          <p:nvSpPr>
            <p:cNvPr id="34" name="Freeform 34"/>
            <p:cNvSpPr/>
            <p:nvPr/>
          </p:nvSpPr>
          <p:spPr>
            <a:xfrm>
              <a:off x="0" y="0"/>
              <a:ext cx="316738" cy="316738"/>
            </a:xfrm>
            <a:custGeom>
              <a:avLst/>
              <a:gdLst/>
              <a:ahLst/>
              <a:cxnLst/>
              <a:rect l="l" t="t" r="r" b="b"/>
              <a:pathLst>
                <a:path w="316738" h="316738">
                  <a:moveTo>
                    <a:pt x="0" y="158369"/>
                  </a:moveTo>
                  <a:cubicBezTo>
                    <a:pt x="0" y="70866"/>
                    <a:pt x="70866" y="0"/>
                    <a:pt x="158369" y="0"/>
                  </a:cubicBezTo>
                  <a:cubicBezTo>
                    <a:pt x="245872" y="0"/>
                    <a:pt x="316738" y="70866"/>
                    <a:pt x="316738" y="158369"/>
                  </a:cubicBezTo>
                  <a:cubicBezTo>
                    <a:pt x="316738" y="245872"/>
                    <a:pt x="245872" y="316738"/>
                    <a:pt x="158369" y="316738"/>
                  </a:cubicBezTo>
                  <a:cubicBezTo>
                    <a:pt x="70866" y="316738"/>
                    <a:pt x="0" y="245872"/>
                    <a:pt x="0" y="158369"/>
                  </a:cubicBezTo>
                  <a:close/>
                </a:path>
              </a:pathLst>
            </a:custGeom>
            <a:solidFill>
              <a:srgbClr val="304F9B"/>
            </a:solidFill>
          </p:spPr>
          <p:txBody>
            <a:bodyPr/>
            <a:lstStyle/>
            <a:p>
              <a:endParaRPr lang="en-IN"/>
            </a:p>
          </p:txBody>
        </p:sp>
      </p:grpSp>
      <p:grpSp>
        <p:nvGrpSpPr>
          <p:cNvPr id="35" name="Group 35"/>
          <p:cNvGrpSpPr/>
          <p:nvPr/>
        </p:nvGrpSpPr>
        <p:grpSpPr>
          <a:xfrm>
            <a:off x="4794835" y="5544222"/>
            <a:ext cx="237600" cy="237600"/>
            <a:chOff x="0" y="0"/>
            <a:chExt cx="316800" cy="316800"/>
          </a:xfrm>
        </p:grpSpPr>
        <p:sp>
          <p:nvSpPr>
            <p:cNvPr id="36" name="Freeform 36"/>
            <p:cNvSpPr/>
            <p:nvPr/>
          </p:nvSpPr>
          <p:spPr>
            <a:xfrm>
              <a:off x="0" y="0"/>
              <a:ext cx="316738" cy="316738"/>
            </a:xfrm>
            <a:custGeom>
              <a:avLst/>
              <a:gdLst/>
              <a:ahLst/>
              <a:cxnLst/>
              <a:rect l="l" t="t" r="r" b="b"/>
              <a:pathLst>
                <a:path w="316738" h="316738">
                  <a:moveTo>
                    <a:pt x="0" y="158369"/>
                  </a:moveTo>
                  <a:cubicBezTo>
                    <a:pt x="0" y="70866"/>
                    <a:pt x="70866" y="0"/>
                    <a:pt x="158369" y="0"/>
                  </a:cubicBezTo>
                  <a:cubicBezTo>
                    <a:pt x="245872" y="0"/>
                    <a:pt x="316738" y="70866"/>
                    <a:pt x="316738" y="158369"/>
                  </a:cubicBezTo>
                  <a:cubicBezTo>
                    <a:pt x="316738" y="245872"/>
                    <a:pt x="245872" y="316738"/>
                    <a:pt x="158369" y="316738"/>
                  </a:cubicBezTo>
                  <a:cubicBezTo>
                    <a:pt x="70866" y="316738"/>
                    <a:pt x="0" y="245872"/>
                    <a:pt x="0" y="158369"/>
                  </a:cubicBezTo>
                  <a:close/>
                </a:path>
              </a:pathLst>
            </a:custGeom>
            <a:solidFill>
              <a:srgbClr val="304F9B"/>
            </a:solidFill>
          </p:spPr>
          <p:txBody>
            <a:bodyPr/>
            <a:lstStyle/>
            <a:p>
              <a:endParaRPr lang="en-IN"/>
            </a:p>
          </p:txBody>
        </p:sp>
      </p:grpSp>
      <p:grpSp>
        <p:nvGrpSpPr>
          <p:cNvPr id="37" name="Group 37"/>
          <p:cNvGrpSpPr/>
          <p:nvPr/>
        </p:nvGrpSpPr>
        <p:grpSpPr>
          <a:xfrm>
            <a:off x="7525588" y="5544222"/>
            <a:ext cx="237600" cy="237600"/>
            <a:chOff x="0" y="0"/>
            <a:chExt cx="316800" cy="316800"/>
          </a:xfrm>
        </p:grpSpPr>
        <p:sp>
          <p:nvSpPr>
            <p:cNvPr id="38" name="Freeform 38"/>
            <p:cNvSpPr/>
            <p:nvPr/>
          </p:nvSpPr>
          <p:spPr>
            <a:xfrm>
              <a:off x="0" y="0"/>
              <a:ext cx="316738" cy="316738"/>
            </a:xfrm>
            <a:custGeom>
              <a:avLst/>
              <a:gdLst/>
              <a:ahLst/>
              <a:cxnLst/>
              <a:rect l="l" t="t" r="r" b="b"/>
              <a:pathLst>
                <a:path w="316738" h="316738">
                  <a:moveTo>
                    <a:pt x="0" y="158369"/>
                  </a:moveTo>
                  <a:cubicBezTo>
                    <a:pt x="0" y="70866"/>
                    <a:pt x="70866" y="0"/>
                    <a:pt x="158369" y="0"/>
                  </a:cubicBezTo>
                  <a:cubicBezTo>
                    <a:pt x="245872" y="0"/>
                    <a:pt x="316738" y="70866"/>
                    <a:pt x="316738" y="158369"/>
                  </a:cubicBezTo>
                  <a:cubicBezTo>
                    <a:pt x="316738" y="245872"/>
                    <a:pt x="245872" y="316738"/>
                    <a:pt x="158369" y="316738"/>
                  </a:cubicBezTo>
                  <a:cubicBezTo>
                    <a:pt x="70866" y="316738"/>
                    <a:pt x="0" y="245872"/>
                    <a:pt x="0" y="158369"/>
                  </a:cubicBezTo>
                  <a:close/>
                </a:path>
              </a:pathLst>
            </a:custGeom>
            <a:solidFill>
              <a:srgbClr val="304F9B"/>
            </a:solidFill>
          </p:spPr>
          <p:txBody>
            <a:bodyPr/>
            <a:lstStyle/>
            <a:p>
              <a:endParaRPr lang="en-IN"/>
            </a:p>
          </p:txBody>
        </p:sp>
      </p:grpSp>
      <p:grpSp>
        <p:nvGrpSpPr>
          <p:cNvPr id="39" name="Group 39"/>
          <p:cNvGrpSpPr/>
          <p:nvPr/>
        </p:nvGrpSpPr>
        <p:grpSpPr>
          <a:xfrm>
            <a:off x="10352925" y="5544222"/>
            <a:ext cx="237600" cy="237600"/>
            <a:chOff x="0" y="0"/>
            <a:chExt cx="316800" cy="316800"/>
          </a:xfrm>
        </p:grpSpPr>
        <p:sp>
          <p:nvSpPr>
            <p:cNvPr id="40" name="Freeform 40"/>
            <p:cNvSpPr/>
            <p:nvPr/>
          </p:nvSpPr>
          <p:spPr>
            <a:xfrm>
              <a:off x="0" y="0"/>
              <a:ext cx="316738" cy="316738"/>
            </a:xfrm>
            <a:custGeom>
              <a:avLst/>
              <a:gdLst/>
              <a:ahLst/>
              <a:cxnLst/>
              <a:rect l="l" t="t" r="r" b="b"/>
              <a:pathLst>
                <a:path w="316738" h="316738">
                  <a:moveTo>
                    <a:pt x="0" y="158369"/>
                  </a:moveTo>
                  <a:cubicBezTo>
                    <a:pt x="0" y="70866"/>
                    <a:pt x="70866" y="0"/>
                    <a:pt x="158369" y="0"/>
                  </a:cubicBezTo>
                  <a:cubicBezTo>
                    <a:pt x="245872" y="0"/>
                    <a:pt x="316738" y="70866"/>
                    <a:pt x="316738" y="158369"/>
                  </a:cubicBezTo>
                  <a:cubicBezTo>
                    <a:pt x="316738" y="245872"/>
                    <a:pt x="245872" y="316738"/>
                    <a:pt x="158369" y="316738"/>
                  </a:cubicBezTo>
                  <a:cubicBezTo>
                    <a:pt x="70866" y="316738"/>
                    <a:pt x="0" y="245872"/>
                    <a:pt x="0" y="158369"/>
                  </a:cubicBezTo>
                  <a:close/>
                </a:path>
              </a:pathLst>
            </a:custGeom>
            <a:solidFill>
              <a:srgbClr val="304F9B"/>
            </a:solidFill>
          </p:spPr>
          <p:txBody>
            <a:bodyPr/>
            <a:lstStyle/>
            <a:p>
              <a:endParaRPr lang="en-IN"/>
            </a:p>
          </p:txBody>
        </p:sp>
      </p:grpSp>
      <p:grpSp>
        <p:nvGrpSpPr>
          <p:cNvPr id="41" name="Group 41"/>
          <p:cNvGrpSpPr/>
          <p:nvPr/>
        </p:nvGrpSpPr>
        <p:grpSpPr>
          <a:xfrm>
            <a:off x="13037175" y="5544222"/>
            <a:ext cx="237600" cy="237600"/>
            <a:chOff x="0" y="0"/>
            <a:chExt cx="316800" cy="316800"/>
          </a:xfrm>
        </p:grpSpPr>
        <p:sp>
          <p:nvSpPr>
            <p:cNvPr id="42" name="Freeform 42"/>
            <p:cNvSpPr/>
            <p:nvPr/>
          </p:nvSpPr>
          <p:spPr>
            <a:xfrm>
              <a:off x="0" y="0"/>
              <a:ext cx="316738" cy="316738"/>
            </a:xfrm>
            <a:custGeom>
              <a:avLst/>
              <a:gdLst/>
              <a:ahLst/>
              <a:cxnLst/>
              <a:rect l="l" t="t" r="r" b="b"/>
              <a:pathLst>
                <a:path w="316738" h="316738">
                  <a:moveTo>
                    <a:pt x="0" y="158369"/>
                  </a:moveTo>
                  <a:cubicBezTo>
                    <a:pt x="0" y="70866"/>
                    <a:pt x="70866" y="0"/>
                    <a:pt x="158369" y="0"/>
                  </a:cubicBezTo>
                  <a:cubicBezTo>
                    <a:pt x="245872" y="0"/>
                    <a:pt x="316738" y="70866"/>
                    <a:pt x="316738" y="158369"/>
                  </a:cubicBezTo>
                  <a:cubicBezTo>
                    <a:pt x="316738" y="245872"/>
                    <a:pt x="245872" y="316738"/>
                    <a:pt x="158369" y="316738"/>
                  </a:cubicBezTo>
                  <a:cubicBezTo>
                    <a:pt x="70866" y="316738"/>
                    <a:pt x="0" y="245872"/>
                    <a:pt x="0" y="158369"/>
                  </a:cubicBezTo>
                  <a:close/>
                </a:path>
              </a:pathLst>
            </a:custGeom>
            <a:solidFill>
              <a:srgbClr val="304F9B"/>
            </a:solidFill>
          </p:spPr>
          <p:txBody>
            <a:bodyPr/>
            <a:lstStyle/>
            <a:p>
              <a:endParaRPr lang="en-IN"/>
            </a:p>
          </p:txBody>
        </p:sp>
      </p:grpSp>
      <p:sp>
        <p:nvSpPr>
          <p:cNvPr id="43" name="AutoShape 43"/>
          <p:cNvSpPr/>
          <p:nvPr/>
        </p:nvSpPr>
        <p:spPr>
          <a:xfrm flipV="1">
            <a:off x="15809012" y="5781775"/>
            <a:ext cx="16363" cy="819197"/>
          </a:xfrm>
          <a:prstGeom prst="line">
            <a:avLst/>
          </a:prstGeom>
          <a:ln w="57150" cap="flat">
            <a:solidFill>
              <a:srgbClr val="213363"/>
            </a:solidFill>
            <a:prstDash val="solid"/>
            <a:headEnd type="none" w="sm" len="sm"/>
            <a:tailEnd type="none" w="sm" len="sm"/>
          </a:ln>
        </p:spPr>
        <p:txBody>
          <a:bodyPr/>
          <a:lstStyle/>
          <a:p>
            <a:endParaRPr lang="en-IN"/>
          </a:p>
        </p:txBody>
      </p:sp>
      <p:grpSp>
        <p:nvGrpSpPr>
          <p:cNvPr id="44" name="Group 44"/>
          <p:cNvGrpSpPr/>
          <p:nvPr/>
        </p:nvGrpSpPr>
        <p:grpSpPr>
          <a:xfrm>
            <a:off x="15050012" y="6600972"/>
            <a:ext cx="1518000" cy="1518000"/>
            <a:chOff x="0" y="0"/>
            <a:chExt cx="2024000" cy="2024000"/>
          </a:xfrm>
        </p:grpSpPr>
        <p:sp>
          <p:nvSpPr>
            <p:cNvPr id="45" name="Freeform 45"/>
            <p:cNvSpPr/>
            <p:nvPr/>
          </p:nvSpPr>
          <p:spPr>
            <a:xfrm>
              <a:off x="0" y="0"/>
              <a:ext cx="2024126" cy="2024126"/>
            </a:xfrm>
            <a:custGeom>
              <a:avLst/>
              <a:gdLst/>
              <a:ahLst/>
              <a:cxnLst/>
              <a:rect l="l" t="t" r="r" b="b"/>
              <a:pathLst>
                <a:path w="2024126" h="2024126">
                  <a:moveTo>
                    <a:pt x="0" y="1012063"/>
                  </a:moveTo>
                  <a:cubicBezTo>
                    <a:pt x="0" y="453136"/>
                    <a:pt x="453136" y="0"/>
                    <a:pt x="1012063" y="0"/>
                  </a:cubicBezTo>
                  <a:cubicBezTo>
                    <a:pt x="1570990" y="0"/>
                    <a:pt x="2024126" y="453136"/>
                    <a:pt x="2024126" y="1012063"/>
                  </a:cubicBezTo>
                  <a:cubicBezTo>
                    <a:pt x="2024126" y="1570990"/>
                    <a:pt x="1570990" y="2024126"/>
                    <a:pt x="1012063" y="2024126"/>
                  </a:cubicBezTo>
                  <a:cubicBezTo>
                    <a:pt x="453136" y="2024126"/>
                    <a:pt x="0" y="1570863"/>
                    <a:pt x="0" y="1012063"/>
                  </a:cubicBezTo>
                  <a:close/>
                </a:path>
              </a:pathLst>
            </a:custGeom>
            <a:solidFill>
              <a:srgbClr val="11224E"/>
            </a:solidFill>
          </p:spPr>
          <p:txBody>
            <a:bodyPr/>
            <a:lstStyle/>
            <a:p>
              <a:endParaRPr lang="en-IN"/>
            </a:p>
          </p:txBody>
        </p:sp>
      </p:grpSp>
      <p:sp>
        <p:nvSpPr>
          <p:cNvPr id="46" name="AutoShape 46"/>
          <p:cNvSpPr/>
          <p:nvPr/>
        </p:nvSpPr>
        <p:spPr>
          <a:xfrm flipH="1" flipV="1">
            <a:off x="13914975" y="7337014"/>
            <a:ext cx="1135037" cy="22958"/>
          </a:xfrm>
          <a:prstGeom prst="line">
            <a:avLst/>
          </a:prstGeom>
          <a:ln w="57150" cap="flat">
            <a:solidFill>
              <a:srgbClr val="213363"/>
            </a:solidFill>
            <a:prstDash val="solid"/>
            <a:headEnd type="none" w="sm" len="sm"/>
            <a:tailEnd type="none" w="sm" len="sm"/>
          </a:ln>
        </p:spPr>
        <p:txBody>
          <a:bodyPr/>
          <a:lstStyle/>
          <a:p>
            <a:endParaRPr lang="en-IN"/>
          </a:p>
        </p:txBody>
      </p:sp>
      <p:grpSp>
        <p:nvGrpSpPr>
          <p:cNvPr id="47" name="Group 47"/>
          <p:cNvGrpSpPr/>
          <p:nvPr/>
        </p:nvGrpSpPr>
        <p:grpSpPr>
          <a:xfrm>
            <a:off x="15706575" y="5544222"/>
            <a:ext cx="237600" cy="237600"/>
            <a:chOff x="0" y="0"/>
            <a:chExt cx="316800" cy="316800"/>
          </a:xfrm>
        </p:grpSpPr>
        <p:sp>
          <p:nvSpPr>
            <p:cNvPr id="48" name="Freeform 48"/>
            <p:cNvSpPr/>
            <p:nvPr/>
          </p:nvSpPr>
          <p:spPr>
            <a:xfrm>
              <a:off x="0" y="0"/>
              <a:ext cx="316738" cy="316738"/>
            </a:xfrm>
            <a:custGeom>
              <a:avLst/>
              <a:gdLst/>
              <a:ahLst/>
              <a:cxnLst/>
              <a:rect l="l" t="t" r="r" b="b"/>
              <a:pathLst>
                <a:path w="316738" h="316738">
                  <a:moveTo>
                    <a:pt x="0" y="158369"/>
                  </a:moveTo>
                  <a:cubicBezTo>
                    <a:pt x="0" y="70866"/>
                    <a:pt x="70866" y="0"/>
                    <a:pt x="158369" y="0"/>
                  </a:cubicBezTo>
                  <a:cubicBezTo>
                    <a:pt x="245872" y="0"/>
                    <a:pt x="316738" y="70866"/>
                    <a:pt x="316738" y="158369"/>
                  </a:cubicBezTo>
                  <a:cubicBezTo>
                    <a:pt x="316738" y="245872"/>
                    <a:pt x="245872" y="316738"/>
                    <a:pt x="158369" y="316738"/>
                  </a:cubicBezTo>
                  <a:cubicBezTo>
                    <a:pt x="70866" y="316738"/>
                    <a:pt x="0" y="245872"/>
                    <a:pt x="0" y="158369"/>
                  </a:cubicBezTo>
                  <a:close/>
                </a:path>
              </a:pathLst>
            </a:custGeom>
            <a:solidFill>
              <a:srgbClr val="304F9B"/>
            </a:solidFill>
          </p:spPr>
          <p:txBody>
            <a:bodyPr/>
            <a:lstStyle/>
            <a:p>
              <a:endParaRPr lang="en-IN"/>
            </a:p>
          </p:txBody>
        </p:sp>
      </p:grpSp>
      <p:grpSp>
        <p:nvGrpSpPr>
          <p:cNvPr id="49" name="Group 49"/>
          <p:cNvGrpSpPr/>
          <p:nvPr/>
        </p:nvGrpSpPr>
        <p:grpSpPr>
          <a:xfrm>
            <a:off x="1532969" y="6768063"/>
            <a:ext cx="1137903" cy="1137903"/>
            <a:chOff x="0" y="0"/>
            <a:chExt cx="2024000" cy="2024000"/>
          </a:xfrm>
        </p:grpSpPr>
        <p:sp>
          <p:nvSpPr>
            <p:cNvPr id="50" name="Freeform 50"/>
            <p:cNvSpPr/>
            <p:nvPr/>
          </p:nvSpPr>
          <p:spPr>
            <a:xfrm>
              <a:off x="0" y="0"/>
              <a:ext cx="2024126" cy="2024126"/>
            </a:xfrm>
            <a:custGeom>
              <a:avLst/>
              <a:gdLst/>
              <a:ahLst/>
              <a:cxnLst/>
              <a:rect l="l" t="t" r="r" b="b"/>
              <a:pathLst>
                <a:path w="2024126" h="2024126">
                  <a:moveTo>
                    <a:pt x="0" y="1012063"/>
                  </a:moveTo>
                  <a:cubicBezTo>
                    <a:pt x="0" y="453136"/>
                    <a:pt x="453136" y="0"/>
                    <a:pt x="1012063" y="0"/>
                  </a:cubicBezTo>
                  <a:cubicBezTo>
                    <a:pt x="1570990" y="0"/>
                    <a:pt x="2024126" y="453136"/>
                    <a:pt x="2024126" y="1012063"/>
                  </a:cubicBezTo>
                  <a:cubicBezTo>
                    <a:pt x="2024126" y="1570990"/>
                    <a:pt x="1570990" y="2024126"/>
                    <a:pt x="1012063" y="2024126"/>
                  </a:cubicBezTo>
                  <a:cubicBezTo>
                    <a:pt x="453136" y="2024126"/>
                    <a:pt x="0" y="1570863"/>
                    <a:pt x="0" y="1012063"/>
                  </a:cubicBezTo>
                  <a:close/>
                </a:path>
              </a:pathLst>
            </a:custGeom>
            <a:solidFill>
              <a:srgbClr val="4A6CAF"/>
            </a:solidFill>
          </p:spPr>
          <p:txBody>
            <a:bodyPr/>
            <a:lstStyle/>
            <a:p>
              <a:endParaRPr lang="en-IN"/>
            </a:p>
          </p:txBody>
        </p:sp>
      </p:grpSp>
      <p:grpSp>
        <p:nvGrpSpPr>
          <p:cNvPr id="51" name="Group 51"/>
          <p:cNvGrpSpPr/>
          <p:nvPr/>
        </p:nvGrpSpPr>
        <p:grpSpPr>
          <a:xfrm>
            <a:off x="4345136" y="6768063"/>
            <a:ext cx="1137903" cy="1137903"/>
            <a:chOff x="0" y="0"/>
            <a:chExt cx="2024000" cy="2024000"/>
          </a:xfrm>
        </p:grpSpPr>
        <p:sp>
          <p:nvSpPr>
            <p:cNvPr id="52" name="Freeform 52"/>
            <p:cNvSpPr/>
            <p:nvPr/>
          </p:nvSpPr>
          <p:spPr>
            <a:xfrm>
              <a:off x="0" y="0"/>
              <a:ext cx="2024126" cy="2024126"/>
            </a:xfrm>
            <a:custGeom>
              <a:avLst/>
              <a:gdLst/>
              <a:ahLst/>
              <a:cxnLst/>
              <a:rect l="l" t="t" r="r" b="b"/>
              <a:pathLst>
                <a:path w="2024126" h="2024126">
                  <a:moveTo>
                    <a:pt x="0" y="1012063"/>
                  </a:moveTo>
                  <a:cubicBezTo>
                    <a:pt x="0" y="453136"/>
                    <a:pt x="453136" y="0"/>
                    <a:pt x="1012063" y="0"/>
                  </a:cubicBezTo>
                  <a:cubicBezTo>
                    <a:pt x="1570990" y="0"/>
                    <a:pt x="2024126" y="453136"/>
                    <a:pt x="2024126" y="1012063"/>
                  </a:cubicBezTo>
                  <a:cubicBezTo>
                    <a:pt x="2024126" y="1570990"/>
                    <a:pt x="1570990" y="2024126"/>
                    <a:pt x="1012063" y="2024126"/>
                  </a:cubicBezTo>
                  <a:cubicBezTo>
                    <a:pt x="453136" y="2024126"/>
                    <a:pt x="0" y="1570863"/>
                    <a:pt x="0" y="1012063"/>
                  </a:cubicBezTo>
                  <a:close/>
                </a:path>
              </a:pathLst>
            </a:custGeom>
            <a:solidFill>
              <a:srgbClr val="4A6CAF"/>
            </a:solidFill>
          </p:spPr>
          <p:txBody>
            <a:bodyPr/>
            <a:lstStyle/>
            <a:p>
              <a:endParaRPr lang="en-IN"/>
            </a:p>
          </p:txBody>
        </p:sp>
      </p:grpSp>
      <p:grpSp>
        <p:nvGrpSpPr>
          <p:cNvPr id="53" name="Group 53"/>
          <p:cNvGrpSpPr/>
          <p:nvPr/>
        </p:nvGrpSpPr>
        <p:grpSpPr>
          <a:xfrm>
            <a:off x="7055936" y="6768063"/>
            <a:ext cx="1137903" cy="1137903"/>
            <a:chOff x="0" y="0"/>
            <a:chExt cx="2024000" cy="2024000"/>
          </a:xfrm>
        </p:grpSpPr>
        <p:sp>
          <p:nvSpPr>
            <p:cNvPr id="54" name="Freeform 54"/>
            <p:cNvSpPr/>
            <p:nvPr/>
          </p:nvSpPr>
          <p:spPr>
            <a:xfrm>
              <a:off x="0" y="0"/>
              <a:ext cx="2024126" cy="2024126"/>
            </a:xfrm>
            <a:custGeom>
              <a:avLst/>
              <a:gdLst/>
              <a:ahLst/>
              <a:cxnLst/>
              <a:rect l="l" t="t" r="r" b="b"/>
              <a:pathLst>
                <a:path w="2024126" h="2024126">
                  <a:moveTo>
                    <a:pt x="0" y="1012063"/>
                  </a:moveTo>
                  <a:cubicBezTo>
                    <a:pt x="0" y="453136"/>
                    <a:pt x="453136" y="0"/>
                    <a:pt x="1012063" y="0"/>
                  </a:cubicBezTo>
                  <a:cubicBezTo>
                    <a:pt x="1570990" y="0"/>
                    <a:pt x="2024126" y="453136"/>
                    <a:pt x="2024126" y="1012063"/>
                  </a:cubicBezTo>
                  <a:cubicBezTo>
                    <a:pt x="2024126" y="1570990"/>
                    <a:pt x="1570990" y="2024126"/>
                    <a:pt x="1012063" y="2024126"/>
                  </a:cubicBezTo>
                  <a:cubicBezTo>
                    <a:pt x="453136" y="2024126"/>
                    <a:pt x="0" y="1570863"/>
                    <a:pt x="0" y="1012063"/>
                  </a:cubicBezTo>
                  <a:close/>
                </a:path>
              </a:pathLst>
            </a:custGeom>
            <a:solidFill>
              <a:srgbClr val="4A6CAF"/>
            </a:solidFill>
          </p:spPr>
          <p:txBody>
            <a:bodyPr/>
            <a:lstStyle/>
            <a:p>
              <a:endParaRPr lang="en-IN"/>
            </a:p>
          </p:txBody>
        </p:sp>
      </p:grpSp>
      <p:grpSp>
        <p:nvGrpSpPr>
          <p:cNvPr id="55" name="Group 55"/>
          <p:cNvGrpSpPr/>
          <p:nvPr/>
        </p:nvGrpSpPr>
        <p:grpSpPr>
          <a:xfrm>
            <a:off x="9926324" y="6768063"/>
            <a:ext cx="1137903" cy="1137903"/>
            <a:chOff x="0" y="0"/>
            <a:chExt cx="2024000" cy="2024000"/>
          </a:xfrm>
        </p:grpSpPr>
        <p:sp>
          <p:nvSpPr>
            <p:cNvPr id="56" name="Freeform 56"/>
            <p:cNvSpPr/>
            <p:nvPr/>
          </p:nvSpPr>
          <p:spPr>
            <a:xfrm>
              <a:off x="0" y="0"/>
              <a:ext cx="2024126" cy="2024126"/>
            </a:xfrm>
            <a:custGeom>
              <a:avLst/>
              <a:gdLst/>
              <a:ahLst/>
              <a:cxnLst/>
              <a:rect l="l" t="t" r="r" b="b"/>
              <a:pathLst>
                <a:path w="2024126" h="2024126">
                  <a:moveTo>
                    <a:pt x="0" y="1012063"/>
                  </a:moveTo>
                  <a:cubicBezTo>
                    <a:pt x="0" y="453136"/>
                    <a:pt x="453136" y="0"/>
                    <a:pt x="1012063" y="0"/>
                  </a:cubicBezTo>
                  <a:cubicBezTo>
                    <a:pt x="1570990" y="0"/>
                    <a:pt x="2024126" y="453136"/>
                    <a:pt x="2024126" y="1012063"/>
                  </a:cubicBezTo>
                  <a:cubicBezTo>
                    <a:pt x="2024126" y="1570990"/>
                    <a:pt x="1570990" y="2024126"/>
                    <a:pt x="1012063" y="2024126"/>
                  </a:cubicBezTo>
                  <a:cubicBezTo>
                    <a:pt x="453136" y="2024126"/>
                    <a:pt x="0" y="1570863"/>
                    <a:pt x="0" y="1012063"/>
                  </a:cubicBezTo>
                  <a:close/>
                </a:path>
              </a:pathLst>
            </a:custGeom>
            <a:solidFill>
              <a:srgbClr val="4A6CAF"/>
            </a:solidFill>
          </p:spPr>
          <p:txBody>
            <a:bodyPr/>
            <a:lstStyle/>
            <a:p>
              <a:endParaRPr lang="en-IN"/>
            </a:p>
          </p:txBody>
        </p:sp>
      </p:grpSp>
      <p:grpSp>
        <p:nvGrpSpPr>
          <p:cNvPr id="57" name="Group 57"/>
          <p:cNvGrpSpPr/>
          <p:nvPr/>
        </p:nvGrpSpPr>
        <p:grpSpPr>
          <a:xfrm>
            <a:off x="12606525" y="6768063"/>
            <a:ext cx="1137903" cy="1137903"/>
            <a:chOff x="0" y="0"/>
            <a:chExt cx="2024000" cy="2024000"/>
          </a:xfrm>
        </p:grpSpPr>
        <p:sp>
          <p:nvSpPr>
            <p:cNvPr id="58" name="Freeform 58"/>
            <p:cNvSpPr/>
            <p:nvPr/>
          </p:nvSpPr>
          <p:spPr>
            <a:xfrm>
              <a:off x="0" y="0"/>
              <a:ext cx="2024126" cy="2024126"/>
            </a:xfrm>
            <a:custGeom>
              <a:avLst/>
              <a:gdLst/>
              <a:ahLst/>
              <a:cxnLst/>
              <a:rect l="l" t="t" r="r" b="b"/>
              <a:pathLst>
                <a:path w="2024126" h="2024126">
                  <a:moveTo>
                    <a:pt x="0" y="1012063"/>
                  </a:moveTo>
                  <a:cubicBezTo>
                    <a:pt x="0" y="453136"/>
                    <a:pt x="453136" y="0"/>
                    <a:pt x="1012063" y="0"/>
                  </a:cubicBezTo>
                  <a:cubicBezTo>
                    <a:pt x="1570990" y="0"/>
                    <a:pt x="2024126" y="453136"/>
                    <a:pt x="2024126" y="1012063"/>
                  </a:cubicBezTo>
                  <a:cubicBezTo>
                    <a:pt x="2024126" y="1570990"/>
                    <a:pt x="1570990" y="2024126"/>
                    <a:pt x="1012063" y="2024126"/>
                  </a:cubicBezTo>
                  <a:cubicBezTo>
                    <a:pt x="453136" y="2024126"/>
                    <a:pt x="0" y="1570863"/>
                    <a:pt x="0" y="1012063"/>
                  </a:cubicBezTo>
                  <a:close/>
                </a:path>
              </a:pathLst>
            </a:custGeom>
            <a:solidFill>
              <a:srgbClr val="4A6CAF"/>
            </a:solidFill>
          </p:spPr>
          <p:txBody>
            <a:bodyPr/>
            <a:lstStyle/>
            <a:p>
              <a:endParaRPr lang="en-IN"/>
            </a:p>
          </p:txBody>
        </p:sp>
      </p:grpSp>
      <p:grpSp>
        <p:nvGrpSpPr>
          <p:cNvPr id="59" name="Group 59"/>
          <p:cNvGrpSpPr/>
          <p:nvPr/>
        </p:nvGrpSpPr>
        <p:grpSpPr>
          <a:xfrm>
            <a:off x="15240060" y="6768063"/>
            <a:ext cx="1137903" cy="1137903"/>
            <a:chOff x="0" y="0"/>
            <a:chExt cx="2024000" cy="2024000"/>
          </a:xfrm>
        </p:grpSpPr>
        <p:sp>
          <p:nvSpPr>
            <p:cNvPr id="60" name="Freeform 60"/>
            <p:cNvSpPr/>
            <p:nvPr/>
          </p:nvSpPr>
          <p:spPr>
            <a:xfrm>
              <a:off x="0" y="0"/>
              <a:ext cx="2024126" cy="2024126"/>
            </a:xfrm>
            <a:custGeom>
              <a:avLst/>
              <a:gdLst/>
              <a:ahLst/>
              <a:cxnLst/>
              <a:rect l="l" t="t" r="r" b="b"/>
              <a:pathLst>
                <a:path w="2024126" h="2024126">
                  <a:moveTo>
                    <a:pt x="0" y="1012063"/>
                  </a:moveTo>
                  <a:cubicBezTo>
                    <a:pt x="0" y="453136"/>
                    <a:pt x="453136" y="0"/>
                    <a:pt x="1012063" y="0"/>
                  </a:cubicBezTo>
                  <a:cubicBezTo>
                    <a:pt x="1570990" y="0"/>
                    <a:pt x="2024126" y="453136"/>
                    <a:pt x="2024126" y="1012063"/>
                  </a:cubicBezTo>
                  <a:cubicBezTo>
                    <a:pt x="2024126" y="1570990"/>
                    <a:pt x="1570990" y="2024126"/>
                    <a:pt x="1012063" y="2024126"/>
                  </a:cubicBezTo>
                  <a:cubicBezTo>
                    <a:pt x="453136" y="2024126"/>
                    <a:pt x="0" y="1570863"/>
                    <a:pt x="0" y="1012063"/>
                  </a:cubicBezTo>
                  <a:close/>
                </a:path>
              </a:pathLst>
            </a:custGeom>
            <a:solidFill>
              <a:srgbClr val="4A6CAF"/>
            </a:solidFill>
          </p:spPr>
          <p:txBody>
            <a:bodyPr/>
            <a:lstStyle/>
            <a:p>
              <a:endParaRPr lang="en-IN"/>
            </a:p>
          </p:txBody>
        </p:sp>
      </p:grpSp>
      <p:sp>
        <p:nvSpPr>
          <p:cNvPr id="61" name="Freeform 61"/>
          <p:cNvSpPr/>
          <p:nvPr/>
        </p:nvSpPr>
        <p:spPr>
          <a:xfrm>
            <a:off x="1722023" y="7040138"/>
            <a:ext cx="685160" cy="675830"/>
          </a:xfrm>
          <a:custGeom>
            <a:avLst/>
            <a:gdLst/>
            <a:ahLst/>
            <a:cxnLst/>
            <a:rect l="l" t="t" r="r" b="b"/>
            <a:pathLst>
              <a:path w="685160" h="675830">
                <a:moveTo>
                  <a:pt x="0" y="0"/>
                </a:moveTo>
                <a:lnTo>
                  <a:pt x="685160" y="0"/>
                </a:lnTo>
                <a:lnTo>
                  <a:pt x="685160" y="675830"/>
                </a:lnTo>
                <a:lnTo>
                  <a:pt x="0" y="6758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62" name="Freeform 62"/>
          <p:cNvSpPr/>
          <p:nvPr/>
        </p:nvSpPr>
        <p:spPr>
          <a:xfrm>
            <a:off x="4541253" y="7005503"/>
            <a:ext cx="744765" cy="663023"/>
          </a:xfrm>
          <a:custGeom>
            <a:avLst/>
            <a:gdLst/>
            <a:ahLst/>
            <a:cxnLst/>
            <a:rect l="l" t="t" r="r" b="b"/>
            <a:pathLst>
              <a:path w="744765" h="663023">
                <a:moveTo>
                  <a:pt x="0" y="0"/>
                </a:moveTo>
                <a:lnTo>
                  <a:pt x="744765" y="0"/>
                </a:lnTo>
                <a:lnTo>
                  <a:pt x="744765" y="663022"/>
                </a:lnTo>
                <a:lnTo>
                  <a:pt x="0" y="663022"/>
                </a:lnTo>
                <a:lnTo>
                  <a:pt x="0" y="0"/>
                </a:lnTo>
                <a:close/>
              </a:path>
            </a:pathLst>
          </a:custGeom>
          <a:blipFill>
            <a:blip r:embed="rId13"/>
            <a:stretch>
              <a:fillRect/>
            </a:stretch>
          </a:blipFill>
        </p:spPr>
        <p:txBody>
          <a:bodyPr/>
          <a:lstStyle/>
          <a:p>
            <a:endParaRPr lang="en-IN"/>
          </a:p>
        </p:txBody>
      </p:sp>
      <p:sp>
        <p:nvSpPr>
          <p:cNvPr id="63" name="Freeform 63"/>
          <p:cNvSpPr/>
          <p:nvPr/>
        </p:nvSpPr>
        <p:spPr>
          <a:xfrm>
            <a:off x="12745719" y="6950005"/>
            <a:ext cx="819934" cy="819934"/>
          </a:xfrm>
          <a:custGeom>
            <a:avLst/>
            <a:gdLst/>
            <a:ahLst/>
            <a:cxnLst/>
            <a:rect l="l" t="t" r="r" b="b"/>
            <a:pathLst>
              <a:path w="819934" h="819934">
                <a:moveTo>
                  <a:pt x="0" y="0"/>
                </a:moveTo>
                <a:lnTo>
                  <a:pt x="819934" y="0"/>
                </a:lnTo>
                <a:lnTo>
                  <a:pt x="819934" y="819934"/>
                </a:lnTo>
                <a:lnTo>
                  <a:pt x="0" y="81993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64" name="Freeform 64"/>
          <p:cNvSpPr/>
          <p:nvPr/>
        </p:nvSpPr>
        <p:spPr>
          <a:xfrm>
            <a:off x="7224087" y="7000739"/>
            <a:ext cx="826876" cy="651478"/>
          </a:xfrm>
          <a:custGeom>
            <a:avLst/>
            <a:gdLst/>
            <a:ahLst/>
            <a:cxnLst/>
            <a:rect l="l" t="t" r="r" b="b"/>
            <a:pathLst>
              <a:path w="826876" h="651478">
                <a:moveTo>
                  <a:pt x="0" y="0"/>
                </a:moveTo>
                <a:lnTo>
                  <a:pt x="826876" y="0"/>
                </a:lnTo>
                <a:lnTo>
                  <a:pt x="826876" y="651478"/>
                </a:lnTo>
                <a:lnTo>
                  <a:pt x="0" y="651478"/>
                </a:lnTo>
                <a:lnTo>
                  <a:pt x="0" y="0"/>
                </a:lnTo>
                <a:close/>
              </a:path>
            </a:pathLst>
          </a:custGeom>
          <a:blipFill>
            <a:blip r:embed="rId16"/>
            <a:stretch>
              <a:fillRect/>
            </a:stretch>
          </a:blipFill>
        </p:spPr>
        <p:txBody>
          <a:bodyPr/>
          <a:lstStyle/>
          <a:p>
            <a:endParaRPr lang="en-IN"/>
          </a:p>
        </p:txBody>
      </p:sp>
      <p:sp>
        <p:nvSpPr>
          <p:cNvPr id="65" name="Freeform 65"/>
          <p:cNvSpPr/>
          <p:nvPr/>
        </p:nvSpPr>
        <p:spPr>
          <a:xfrm>
            <a:off x="10106246" y="6950005"/>
            <a:ext cx="772054" cy="765963"/>
          </a:xfrm>
          <a:custGeom>
            <a:avLst/>
            <a:gdLst/>
            <a:ahLst/>
            <a:cxnLst/>
            <a:rect l="l" t="t" r="r" b="b"/>
            <a:pathLst>
              <a:path w="772054" h="765963">
                <a:moveTo>
                  <a:pt x="0" y="0"/>
                </a:moveTo>
                <a:lnTo>
                  <a:pt x="772054" y="0"/>
                </a:lnTo>
                <a:lnTo>
                  <a:pt x="772054" y="765963"/>
                </a:lnTo>
                <a:lnTo>
                  <a:pt x="0" y="76596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IN"/>
          </a:p>
        </p:txBody>
      </p:sp>
      <p:sp>
        <p:nvSpPr>
          <p:cNvPr id="66" name="Freeform 66"/>
          <p:cNvSpPr/>
          <p:nvPr/>
        </p:nvSpPr>
        <p:spPr>
          <a:xfrm>
            <a:off x="15441114" y="6918276"/>
            <a:ext cx="797691" cy="797691"/>
          </a:xfrm>
          <a:custGeom>
            <a:avLst/>
            <a:gdLst/>
            <a:ahLst/>
            <a:cxnLst/>
            <a:rect l="l" t="t" r="r" b="b"/>
            <a:pathLst>
              <a:path w="797691" h="797691">
                <a:moveTo>
                  <a:pt x="0" y="0"/>
                </a:moveTo>
                <a:lnTo>
                  <a:pt x="797692" y="0"/>
                </a:lnTo>
                <a:lnTo>
                  <a:pt x="797692" y="797692"/>
                </a:lnTo>
                <a:lnTo>
                  <a:pt x="0" y="797692"/>
                </a:lnTo>
                <a:lnTo>
                  <a:pt x="0" y="0"/>
                </a:lnTo>
                <a:close/>
              </a:path>
            </a:pathLst>
          </a:custGeom>
          <a:blipFill>
            <a:blip r:embed="rId19"/>
            <a:stretch>
              <a:fillRect/>
            </a:stretch>
          </a:blipFill>
        </p:spPr>
        <p:txBody>
          <a:bodyPr/>
          <a:lstStyle/>
          <a:p>
            <a:endParaRPr lang="en-IN"/>
          </a:p>
        </p:txBody>
      </p:sp>
      <p:sp>
        <p:nvSpPr>
          <p:cNvPr id="67" name="TextBox 67"/>
          <p:cNvSpPr txBox="1"/>
          <p:nvPr/>
        </p:nvSpPr>
        <p:spPr>
          <a:xfrm>
            <a:off x="1170225" y="895350"/>
            <a:ext cx="15947550" cy="1352550"/>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Text Classification</a:t>
            </a:r>
          </a:p>
        </p:txBody>
      </p:sp>
      <p:sp>
        <p:nvSpPr>
          <p:cNvPr id="68" name="TextBox 68"/>
          <p:cNvSpPr txBox="1"/>
          <p:nvPr/>
        </p:nvSpPr>
        <p:spPr>
          <a:xfrm>
            <a:off x="894508" y="4414576"/>
            <a:ext cx="2574150" cy="600075"/>
          </a:xfrm>
          <a:prstGeom prst="rect">
            <a:avLst/>
          </a:prstGeom>
        </p:spPr>
        <p:txBody>
          <a:bodyPr lIns="0" tIns="0" rIns="0" bIns="0" rtlCol="0" anchor="t">
            <a:spAutoFit/>
          </a:bodyPr>
          <a:lstStyle/>
          <a:p>
            <a:pPr algn="ctr">
              <a:lnSpc>
                <a:spcPts val="4799"/>
              </a:lnSpc>
            </a:pPr>
            <a:r>
              <a:rPr lang="en-US" sz="3999" b="1">
                <a:solidFill>
                  <a:srgbClr val="213363"/>
                </a:solidFill>
                <a:latin typeface="Source Sans Pro Bold"/>
                <a:ea typeface="Source Sans Pro Bold"/>
                <a:cs typeface="Source Sans Pro Bold"/>
                <a:sym typeface="Source Sans Pro Bold"/>
              </a:rPr>
              <a:t>AdaBoost</a:t>
            </a:r>
          </a:p>
        </p:txBody>
      </p:sp>
      <p:sp>
        <p:nvSpPr>
          <p:cNvPr id="69" name="TextBox 69"/>
          <p:cNvSpPr txBox="1"/>
          <p:nvPr/>
        </p:nvSpPr>
        <p:spPr>
          <a:xfrm>
            <a:off x="3650110" y="4388814"/>
            <a:ext cx="2574150" cy="600075"/>
          </a:xfrm>
          <a:prstGeom prst="rect">
            <a:avLst/>
          </a:prstGeom>
        </p:spPr>
        <p:txBody>
          <a:bodyPr lIns="0" tIns="0" rIns="0" bIns="0" rtlCol="0" anchor="t">
            <a:spAutoFit/>
          </a:bodyPr>
          <a:lstStyle/>
          <a:p>
            <a:pPr algn="ctr">
              <a:lnSpc>
                <a:spcPts val="4799"/>
              </a:lnSpc>
            </a:pPr>
            <a:r>
              <a:rPr lang="en-US" sz="3999" b="1">
                <a:solidFill>
                  <a:srgbClr val="213363"/>
                </a:solidFill>
                <a:latin typeface="Source Sans Pro Bold"/>
                <a:ea typeface="Source Sans Pro Bold"/>
                <a:cs typeface="Source Sans Pro Bold"/>
                <a:sym typeface="Source Sans Pro Bold"/>
              </a:rPr>
              <a:t>SVM</a:t>
            </a:r>
          </a:p>
        </p:txBody>
      </p:sp>
      <p:sp>
        <p:nvSpPr>
          <p:cNvPr id="70" name="TextBox 70"/>
          <p:cNvSpPr txBox="1"/>
          <p:nvPr/>
        </p:nvSpPr>
        <p:spPr>
          <a:xfrm>
            <a:off x="6414760" y="3953476"/>
            <a:ext cx="2574150" cy="1200150"/>
          </a:xfrm>
          <a:prstGeom prst="rect">
            <a:avLst/>
          </a:prstGeom>
        </p:spPr>
        <p:txBody>
          <a:bodyPr lIns="0" tIns="0" rIns="0" bIns="0" rtlCol="0" anchor="t">
            <a:spAutoFit/>
          </a:bodyPr>
          <a:lstStyle/>
          <a:p>
            <a:pPr algn="ctr">
              <a:lnSpc>
                <a:spcPts val="4799"/>
              </a:lnSpc>
            </a:pPr>
            <a:r>
              <a:rPr lang="en-US" sz="3999" b="1">
                <a:solidFill>
                  <a:srgbClr val="213363"/>
                </a:solidFill>
                <a:latin typeface="Source Sans Pro Bold"/>
                <a:ea typeface="Source Sans Pro Bold"/>
                <a:cs typeface="Source Sans Pro Bold"/>
                <a:sym typeface="Source Sans Pro Bold"/>
              </a:rPr>
              <a:t>Logistic Regression</a:t>
            </a:r>
          </a:p>
        </p:txBody>
      </p:sp>
      <p:sp>
        <p:nvSpPr>
          <p:cNvPr id="71" name="TextBox 71"/>
          <p:cNvSpPr txBox="1"/>
          <p:nvPr/>
        </p:nvSpPr>
        <p:spPr>
          <a:xfrm>
            <a:off x="9208200" y="3979239"/>
            <a:ext cx="2574150" cy="1200150"/>
          </a:xfrm>
          <a:prstGeom prst="rect">
            <a:avLst/>
          </a:prstGeom>
        </p:spPr>
        <p:txBody>
          <a:bodyPr lIns="0" tIns="0" rIns="0" bIns="0" rtlCol="0" anchor="t">
            <a:spAutoFit/>
          </a:bodyPr>
          <a:lstStyle/>
          <a:p>
            <a:pPr algn="ctr">
              <a:lnSpc>
                <a:spcPts val="4799"/>
              </a:lnSpc>
            </a:pPr>
            <a:r>
              <a:rPr lang="en-US" sz="3999" b="1">
                <a:solidFill>
                  <a:srgbClr val="213363"/>
                </a:solidFill>
                <a:latin typeface="Source Sans Pro Bold"/>
                <a:ea typeface="Source Sans Pro Bold"/>
                <a:cs typeface="Source Sans Pro Bold"/>
                <a:sym typeface="Source Sans Pro Bold"/>
              </a:rPr>
              <a:t>Random Forest</a:t>
            </a:r>
          </a:p>
        </p:txBody>
      </p:sp>
      <p:sp>
        <p:nvSpPr>
          <p:cNvPr id="72" name="TextBox 72"/>
          <p:cNvSpPr txBox="1"/>
          <p:nvPr/>
        </p:nvSpPr>
        <p:spPr>
          <a:xfrm>
            <a:off x="11868900" y="4336033"/>
            <a:ext cx="2574150" cy="600075"/>
          </a:xfrm>
          <a:prstGeom prst="rect">
            <a:avLst/>
          </a:prstGeom>
        </p:spPr>
        <p:txBody>
          <a:bodyPr lIns="0" tIns="0" rIns="0" bIns="0" rtlCol="0" anchor="t">
            <a:spAutoFit/>
          </a:bodyPr>
          <a:lstStyle/>
          <a:p>
            <a:pPr algn="ctr">
              <a:lnSpc>
                <a:spcPts val="4799"/>
              </a:lnSpc>
            </a:pPr>
            <a:r>
              <a:rPr lang="en-US" sz="3999" b="1">
                <a:solidFill>
                  <a:srgbClr val="213363"/>
                </a:solidFill>
                <a:latin typeface="Source Sans Pro Bold"/>
                <a:ea typeface="Source Sans Pro Bold"/>
                <a:cs typeface="Source Sans Pro Bold"/>
                <a:sym typeface="Source Sans Pro Bold"/>
              </a:rPr>
              <a:t>XGBoost</a:t>
            </a:r>
          </a:p>
        </p:txBody>
      </p:sp>
      <p:sp>
        <p:nvSpPr>
          <p:cNvPr id="73" name="TextBox 73"/>
          <p:cNvSpPr txBox="1"/>
          <p:nvPr/>
        </p:nvSpPr>
        <p:spPr>
          <a:xfrm>
            <a:off x="14538300" y="3926458"/>
            <a:ext cx="2574150" cy="1200150"/>
          </a:xfrm>
          <a:prstGeom prst="rect">
            <a:avLst/>
          </a:prstGeom>
        </p:spPr>
        <p:txBody>
          <a:bodyPr lIns="0" tIns="0" rIns="0" bIns="0" rtlCol="0" anchor="t">
            <a:spAutoFit/>
          </a:bodyPr>
          <a:lstStyle/>
          <a:p>
            <a:pPr algn="ctr">
              <a:lnSpc>
                <a:spcPts val="4799"/>
              </a:lnSpc>
            </a:pPr>
            <a:r>
              <a:rPr lang="en-US" sz="3999" b="1">
                <a:solidFill>
                  <a:srgbClr val="213363"/>
                </a:solidFill>
                <a:latin typeface="Source Sans Pro Bold"/>
                <a:ea typeface="Source Sans Pro Bold"/>
                <a:cs typeface="Source Sans Pro Bold"/>
                <a:sym typeface="Source Sans Pro Bold"/>
              </a:rPr>
              <a:t>Gradient Boosting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23825" y="4838700"/>
            <a:ext cx="13188669" cy="1504316"/>
          </a:xfrm>
          <a:prstGeom prst="rect">
            <a:avLst/>
          </a:prstGeom>
        </p:spPr>
        <p:txBody>
          <a:bodyPr lIns="0" tIns="0" rIns="0" bIns="0" rtlCol="0" anchor="t">
            <a:spAutoFit/>
          </a:bodyPr>
          <a:lstStyle/>
          <a:p>
            <a:pPr algn="ctr">
              <a:lnSpc>
                <a:spcPts val="11059"/>
              </a:lnSpc>
              <a:spcBef>
                <a:spcPct val="0"/>
              </a:spcBef>
            </a:pPr>
            <a:r>
              <a:rPr lang="en-US" sz="7899" b="1">
                <a:solidFill>
                  <a:srgbClr val="304F9B"/>
                </a:solidFill>
                <a:latin typeface="Times New Roman Bold"/>
                <a:ea typeface="Times New Roman Bold"/>
                <a:cs typeface="Times New Roman Bold"/>
                <a:sym typeface="Times New Roman Bold"/>
              </a:rPr>
              <a:t>ANALYSIS &amp; RESULTS</a:t>
            </a:r>
          </a:p>
        </p:txBody>
      </p:sp>
      <p:sp>
        <p:nvSpPr>
          <p:cNvPr id="4" name="TextBox 4"/>
          <p:cNvSpPr txBox="1"/>
          <p:nvPr/>
        </p:nvSpPr>
        <p:spPr>
          <a:xfrm>
            <a:off x="0" y="6424399"/>
            <a:ext cx="11477226" cy="755650"/>
          </a:xfrm>
          <a:prstGeom prst="rect">
            <a:avLst/>
          </a:prstGeom>
        </p:spPr>
        <p:txBody>
          <a:bodyPr lIns="0" tIns="0" rIns="0" bIns="0" rtlCol="0" anchor="t">
            <a:spAutoFit/>
          </a:bodyPr>
          <a:lstStyle/>
          <a:p>
            <a:pPr algn="ctr">
              <a:lnSpc>
                <a:spcPts val="5599"/>
              </a:lnSpc>
            </a:pPr>
            <a:r>
              <a:rPr lang="en-US" sz="3999">
                <a:solidFill>
                  <a:srgbClr val="304F9B"/>
                </a:solidFill>
                <a:latin typeface="Times New Roman"/>
                <a:ea typeface="Times New Roman"/>
                <a:cs typeface="Times New Roman"/>
                <a:sym typeface="Times New Roman"/>
              </a:rPr>
              <a:t>NATURAL LANGUAGE PROCESSING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grpSp>
        <p:nvGrpSpPr>
          <p:cNvPr id="2" name="Group 2"/>
          <p:cNvGrpSpPr/>
          <p:nvPr/>
        </p:nvGrpSpPr>
        <p:grpSpPr>
          <a:xfrm>
            <a:off x="-14382" y="5892582"/>
            <a:ext cx="4961224" cy="4417788"/>
            <a:chOff x="0" y="0"/>
            <a:chExt cx="6614965" cy="5890384"/>
          </a:xfrm>
        </p:grpSpPr>
        <p:sp>
          <p:nvSpPr>
            <p:cNvPr id="3" name="Freeform 3"/>
            <p:cNvSpPr/>
            <p:nvPr/>
          </p:nvSpPr>
          <p:spPr>
            <a:xfrm>
              <a:off x="254" y="0"/>
              <a:ext cx="6614795" cy="5890133"/>
            </a:xfrm>
            <a:custGeom>
              <a:avLst/>
              <a:gdLst/>
              <a:ahLst/>
              <a:cxnLst/>
              <a:rect l="l" t="t" r="r" b="b"/>
              <a:pathLst>
                <a:path w="6614795" h="5890133">
                  <a:moveTo>
                    <a:pt x="0" y="294005"/>
                  </a:moveTo>
                  <a:cubicBezTo>
                    <a:pt x="0" y="294005"/>
                    <a:pt x="1837309" y="0"/>
                    <a:pt x="2992374" y="2505964"/>
                  </a:cubicBezTo>
                  <a:cubicBezTo>
                    <a:pt x="4280408" y="2505964"/>
                    <a:pt x="4987290" y="3573399"/>
                    <a:pt x="4987290" y="4773676"/>
                  </a:cubicBezTo>
                  <a:cubicBezTo>
                    <a:pt x="6117717" y="4773676"/>
                    <a:pt x="6614795" y="5890133"/>
                    <a:pt x="6614795" y="5890133"/>
                  </a:cubicBezTo>
                  <a:lnTo>
                    <a:pt x="0" y="5890133"/>
                  </a:lnTo>
                  <a:close/>
                </a:path>
              </a:pathLst>
            </a:custGeom>
            <a:gradFill rotWithShape="1">
              <a:gsLst>
                <a:gs pos="0">
                  <a:srgbClr val="FEFAF9">
                    <a:alpha val="13929"/>
                  </a:srgbClr>
                </a:gs>
                <a:gs pos="100000">
                  <a:srgbClr val="FEFAF9">
                    <a:alpha val="74000"/>
                  </a:srgbClr>
                </a:gs>
              </a:gsLst>
              <a:lin ang="8099331"/>
            </a:gradFill>
          </p:spPr>
          <p:txBody>
            <a:bodyPr/>
            <a:lstStyle/>
            <a:p>
              <a:endParaRPr lang="en-IN"/>
            </a:p>
          </p:txBody>
        </p:sp>
      </p:grpSp>
      <p:grpSp>
        <p:nvGrpSpPr>
          <p:cNvPr id="4" name="Group 4"/>
          <p:cNvGrpSpPr/>
          <p:nvPr/>
        </p:nvGrpSpPr>
        <p:grpSpPr>
          <a:xfrm>
            <a:off x="14107696" y="6589852"/>
            <a:ext cx="4180320" cy="3720516"/>
            <a:chOff x="0" y="0"/>
            <a:chExt cx="5573760" cy="4960688"/>
          </a:xfrm>
        </p:grpSpPr>
        <p:sp>
          <p:nvSpPr>
            <p:cNvPr id="5" name="Freeform 5"/>
            <p:cNvSpPr/>
            <p:nvPr/>
          </p:nvSpPr>
          <p:spPr>
            <a:xfrm>
              <a:off x="0" y="0"/>
              <a:ext cx="5573522" cy="4960493"/>
            </a:xfrm>
            <a:custGeom>
              <a:avLst/>
              <a:gdLst/>
              <a:ahLst/>
              <a:cxnLst/>
              <a:rect l="l" t="t" r="r" b="b"/>
              <a:pathLst>
                <a:path w="5573522" h="4960493">
                  <a:moveTo>
                    <a:pt x="5570728" y="247523"/>
                  </a:moveTo>
                  <a:cubicBezTo>
                    <a:pt x="5570728" y="247523"/>
                    <a:pt x="4023360" y="0"/>
                    <a:pt x="3050667" y="2110359"/>
                  </a:cubicBezTo>
                  <a:cubicBezTo>
                    <a:pt x="1965960" y="2110359"/>
                    <a:pt x="1370584" y="3009392"/>
                    <a:pt x="1370584" y="4020185"/>
                  </a:cubicBezTo>
                  <a:cubicBezTo>
                    <a:pt x="418592" y="4020312"/>
                    <a:pt x="0" y="4960493"/>
                    <a:pt x="0" y="4960493"/>
                  </a:cubicBezTo>
                  <a:lnTo>
                    <a:pt x="5573522" y="4960493"/>
                  </a:lnTo>
                  <a:lnTo>
                    <a:pt x="5573522" y="247523"/>
                  </a:lnTo>
                  <a:close/>
                </a:path>
              </a:pathLst>
            </a:custGeom>
            <a:gradFill rotWithShape="1">
              <a:gsLst>
                <a:gs pos="0">
                  <a:srgbClr val="FEFAF9">
                    <a:alpha val="12047"/>
                  </a:srgbClr>
                </a:gs>
                <a:gs pos="100000">
                  <a:srgbClr val="FEFAF9">
                    <a:alpha val="64000"/>
                  </a:srgbClr>
                </a:gs>
              </a:gsLst>
              <a:lin ang="8099331"/>
            </a:gradFill>
          </p:spPr>
          <p:txBody>
            <a:bodyPr/>
            <a:lstStyle/>
            <a:p>
              <a:endParaRPr lang="en-IN"/>
            </a:p>
          </p:txBody>
        </p:sp>
      </p:grpSp>
      <p:grpSp>
        <p:nvGrpSpPr>
          <p:cNvPr id="6" name="Group 6"/>
          <p:cNvGrpSpPr/>
          <p:nvPr/>
        </p:nvGrpSpPr>
        <p:grpSpPr>
          <a:xfrm>
            <a:off x="-14378" y="607836"/>
            <a:ext cx="5449268" cy="1909204"/>
            <a:chOff x="0" y="0"/>
            <a:chExt cx="7265691" cy="2545605"/>
          </a:xfrm>
        </p:grpSpPr>
        <p:sp>
          <p:nvSpPr>
            <p:cNvPr id="7" name="Freeform 7"/>
            <p:cNvSpPr/>
            <p:nvPr/>
          </p:nvSpPr>
          <p:spPr>
            <a:xfrm>
              <a:off x="254" y="254"/>
              <a:ext cx="7265416" cy="2545334"/>
            </a:xfrm>
            <a:custGeom>
              <a:avLst/>
              <a:gdLst/>
              <a:ahLst/>
              <a:cxnLst/>
              <a:rect l="l" t="t" r="r" b="b"/>
              <a:pathLst>
                <a:path w="7265416" h="2545334">
                  <a:moveTo>
                    <a:pt x="0" y="374142"/>
                  </a:moveTo>
                  <a:cubicBezTo>
                    <a:pt x="0" y="374142"/>
                    <a:pt x="1349756" y="0"/>
                    <a:pt x="2950083" y="1600327"/>
                  </a:cubicBezTo>
                  <a:cubicBezTo>
                    <a:pt x="4164711" y="674751"/>
                    <a:pt x="4916932" y="1291971"/>
                    <a:pt x="5583936" y="1955165"/>
                  </a:cubicBezTo>
                  <a:cubicBezTo>
                    <a:pt x="6875780" y="1542669"/>
                    <a:pt x="7265416" y="2545334"/>
                    <a:pt x="7265416" y="2545334"/>
                  </a:cubicBezTo>
                  <a:lnTo>
                    <a:pt x="0" y="2545334"/>
                  </a:lnTo>
                  <a:close/>
                </a:path>
              </a:pathLst>
            </a:custGeom>
            <a:gradFill rotWithShape="1">
              <a:gsLst>
                <a:gs pos="0">
                  <a:srgbClr val="FEFAF9">
                    <a:alpha val="18823"/>
                  </a:srgbClr>
                </a:gs>
                <a:gs pos="100000">
                  <a:srgbClr val="FEFAF9">
                    <a:alpha val="100000"/>
                  </a:srgbClr>
                </a:gs>
              </a:gsLst>
              <a:lin ang="8509214"/>
            </a:gradFill>
          </p:spPr>
          <p:txBody>
            <a:bodyPr/>
            <a:lstStyle/>
            <a:p>
              <a:endParaRPr lang="en-IN"/>
            </a:p>
          </p:txBody>
        </p:sp>
      </p:grpSp>
      <p:sp>
        <p:nvSpPr>
          <p:cNvPr id="8" name="Freeform 8"/>
          <p:cNvSpPr/>
          <p:nvPr/>
        </p:nvSpPr>
        <p:spPr>
          <a:xfrm>
            <a:off x="6559654" y="7809174"/>
            <a:ext cx="5449298" cy="865198"/>
          </a:xfrm>
          <a:custGeom>
            <a:avLst/>
            <a:gdLst/>
            <a:ahLst/>
            <a:cxnLst/>
            <a:rect l="l" t="t" r="r" b="b"/>
            <a:pathLst>
              <a:path w="5449298" h="865198">
                <a:moveTo>
                  <a:pt x="0" y="0"/>
                </a:moveTo>
                <a:lnTo>
                  <a:pt x="5449298" y="0"/>
                </a:lnTo>
                <a:lnTo>
                  <a:pt x="5449298" y="865198"/>
                </a:lnTo>
                <a:lnTo>
                  <a:pt x="0" y="865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9" name="Freeform 9"/>
          <p:cNvSpPr/>
          <p:nvPr/>
        </p:nvSpPr>
        <p:spPr>
          <a:xfrm>
            <a:off x="16865421" y="4700115"/>
            <a:ext cx="3014234" cy="1677666"/>
          </a:xfrm>
          <a:custGeom>
            <a:avLst/>
            <a:gdLst/>
            <a:ahLst/>
            <a:cxnLst/>
            <a:rect l="l" t="t" r="r" b="b"/>
            <a:pathLst>
              <a:path w="3014234" h="1677666">
                <a:moveTo>
                  <a:pt x="0" y="0"/>
                </a:moveTo>
                <a:lnTo>
                  <a:pt x="3014234" y="0"/>
                </a:lnTo>
                <a:lnTo>
                  <a:pt x="3014234" y="1677666"/>
                </a:lnTo>
                <a:lnTo>
                  <a:pt x="0" y="16776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10" name="Group 10"/>
          <p:cNvGrpSpPr/>
          <p:nvPr/>
        </p:nvGrpSpPr>
        <p:grpSpPr>
          <a:xfrm>
            <a:off x="14638945" y="578341"/>
            <a:ext cx="5240710" cy="1833006"/>
            <a:chOff x="0" y="0"/>
            <a:chExt cx="6987613" cy="2444008"/>
          </a:xfrm>
        </p:grpSpPr>
        <p:sp>
          <p:nvSpPr>
            <p:cNvPr id="11" name="Freeform 11"/>
            <p:cNvSpPr/>
            <p:nvPr/>
          </p:nvSpPr>
          <p:spPr>
            <a:xfrm>
              <a:off x="0" y="0"/>
              <a:ext cx="6987667" cy="2443988"/>
            </a:xfrm>
            <a:custGeom>
              <a:avLst/>
              <a:gdLst/>
              <a:ahLst/>
              <a:cxnLst/>
              <a:rect l="l" t="t" r="r" b="b"/>
              <a:pathLst>
                <a:path w="6987667" h="2443988">
                  <a:moveTo>
                    <a:pt x="6987667" y="359410"/>
                  </a:moveTo>
                  <a:cubicBezTo>
                    <a:pt x="6987667" y="359410"/>
                    <a:pt x="5692394" y="0"/>
                    <a:pt x="4149217" y="1533017"/>
                  </a:cubicBezTo>
                  <a:cubicBezTo>
                    <a:pt x="2975229" y="642493"/>
                    <a:pt x="2256663" y="1239393"/>
                    <a:pt x="1619377" y="1877060"/>
                  </a:cubicBezTo>
                  <a:cubicBezTo>
                    <a:pt x="379476" y="1477391"/>
                    <a:pt x="0" y="2443988"/>
                    <a:pt x="0" y="2443988"/>
                  </a:cubicBezTo>
                  <a:lnTo>
                    <a:pt x="6987667" y="2443988"/>
                  </a:lnTo>
                  <a:close/>
                </a:path>
              </a:pathLst>
            </a:custGeom>
            <a:gradFill rotWithShape="1">
              <a:gsLst>
                <a:gs pos="0">
                  <a:srgbClr val="FEFAF9">
                    <a:alpha val="18823"/>
                  </a:srgbClr>
                </a:gs>
                <a:gs pos="100000">
                  <a:srgbClr val="FEFAF9">
                    <a:alpha val="100000"/>
                  </a:srgbClr>
                </a:gs>
              </a:gsLst>
              <a:lin ang="8576905"/>
            </a:gradFill>
          </p:spPr>
          <p:txBody>
            <a:bodyPr/>
            <a:lstStyle/>
            <a:p>
              <a:endParaRPr lang="en-IN"/>
            </a:p>
          </p:txBody>
        </p:sp>
      </p:grpSp>
      <p:sp>
        <p:nvSpPr>
          <p:cNvPr id="12" name="Freeform 12"/>
          <p:cNvSpPr/>
          <p:nvPr/>
        </p:nvSpPr>
        <p:spPr>
          <a:xfrm>
            <a:off x="1563300" y="-696675"/>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3" name="TextBox 13"/>
          <p:cNvSpPr txBox="1"/>
          <p:nvPr/>
        </p:nvSpPr>
        <p:spPr>
          <a:xfrm>
            <a:off x="2098849" y="752475"/>
            <a:ext cx="14185552" cy="1190625"/>
          </a:xfrm>
          <a:prstGeom prst="rect">
            <a:avLst/>
          </a:prstGeom>
        </p:spPr>
        <p:txBody>
          <a:bodyPr lIns="0" tIns="0" rIns="0" bIns="0" rtlCol="0" anchor="t">
            <a:spAutoFit/>
          </a:bodyPr>
          <a:lstStyle/>
          <a:p>
            <a:pPr algn="ctr">
              <a:lnSpc>
                <a:spcPts val="8399"/>
              </a:lnSpc>
            </a:pPr>
            <a:r>
              <a:rPr lang="en-US" sz="6999" b="1" dirty="0">
                <a:solidFill>
                  <a:srgbClr val="FFFFFF"/>
                </a:solidFill>
                <a:latin typeface="Times New Roman Bold"/>
                <a:ea typeface="Times New Roman Bold"/>
                <a:cs typeface="Times New Roman Bold"/>
                <a:sym typeface="Times New Roman Bold"/>
              </a:rPr>
              <a:t>Text Classification: Turkish Airlines</a:t>
            </a:r>
          </a:p>
        </p:txBody>
      </p:sp>
      <p:graphicFrame>
        <p:nvGraphicFramePr>
          <p:cNvPr id="14" name="Table 14"/>
          <p:cNvGraphicFramePr>
            <a:graphicFrameLocks noGrp="1"/>
          </p:cNvGraphicFramePr>
          <p:nvPr/>
        </p:nvGraphicFramePr>
        <p:xfrm>
          <a:off x="1561624" y="2438288"/>
          <a:ext cx="15164750" cy="7286737"/>
        </p:xfrm>
        <a:graphic>
          <a:graphicData uri="http://schemas.openxmlformats.org/drawingml/2006/table">
            <a:tbl>
              <a:tblPr/>
              <a:tblGrid>
                <a:gridCol w="3015916">
                  <a:extLst>
                    <a:ext uri="{9D8B030D-6E8A-4147-A177-3AD203B41FA5}">
                      <a16:colId xmlns:a16="http://schemas.microsoft.com/office/drawing/2014/main" val="20000"/>
                    </a:ext>
                  </a:extLst>
                </a:gridCol>
                <a:gridCol w="2511250">
                  <a:extLst>
                    <a:ext uri="{9D8B030D-6E8A-4147-A177-3AD203B41FA5}">
                      <a16:colId xmlns:a16="http://schemas.microsoft.com/office/drawing/2014/main" val="20001"/>
                    </a:ext>
                  </a:extLst>
                </a:gridCol>
                <a:gridCol w="3002074">
                  <a:extLst>
                    <a:ext uri="{9D8B030D-6E8A-4147-A177-3AD203B41FA5}">
                      <a16:colId xmlns:a16="http://schemas.microsoft.com/office/drawing/2014/main" val="20002"/>
                    </a:ext>
                  </a:extLst>
                </a:gridCol>
                <a:gridCol w="3479633">
                  <a:extLst>
                    <a:ext uri="{9D8B030D-6E8A-4147-A177-3AD203B41FA5}">
                      <a16:colId xmlns:a16="http://schemas.microsoft.com/office/drawing/2014/main" val="20003"/>
                    </a:ext>
                  </a:extLst>
                </a:gridCol>
                <a:gridCol w="3155877">
                  <a:extLst>
                    <a:ext uri="{9D8B030D-6E8A-4147-A177-3AD203B41FA5}">
                      <a16:colId xmlns:a16="http://schemas.microsoft.com/office/drawing/2014/main" val="20004"/>
                    </a:ext>
                  </a:extLst>
                </a:gridCol>
              </a:tblGrid>
              <a:tr h="957506">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Model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Precision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Recall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F1-Score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extLst>
                  <a:ext uri="{0D108BD9-81ED-4DB2-BD59-A6C34878D82A}">
                    <a16:rowId xmlns:a16="http://schemas.microsoft.com/office/drawing/2014/main" val="10000"/>
                  </a:ext>
                </a:extLst>
              </a:tr>
              <a:tr h="1091574">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Gradient Boosting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0.913947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0.91336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0.913947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0.911912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47931">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AdaBoost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0.893175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0.891682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0.893175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0.892087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91574">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SVM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0.916914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0.916286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0.916914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0.915118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91574">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Logistic Regression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0.910979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0.911005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0.910979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0.908311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53289">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0.881306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0.879633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0.881306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0.877223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53289">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XGBoost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0.905045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0.904161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0.905045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0.902603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grpSp>
        <p:nvGrpSpPr>
          <p:cNvPr id="2" name="Group 2"/>
          <p:cNvGrpSpPr/>
          <p:nvPr/>
        </p:nvGrpSpPr>
        <p:grpSpPr>
          <a:xfrm>
            <a:off x="-14382" y="5892582"/>
            <a:ext cx="4961224" cy="4417788"/>
            <a:chOff x="0" y="0"/>
            <a:chExt cx="6614965" cy="5890384"/>
          </a:xfrm>
        </p:grpSpPr>
        <p:sp>
          <p:nvSpPr>
            <p:cNvPr id="3" name="Freeform 3"/>
            <p:cNvSpPr/>
            <p:nvPr/>
          </p:nvSpPr>
          <p:spPr>
            <a:xfrm>
              <a:off x="254" y="0"/>
              <a:ext cx="6614795" cy="5890133"/>
            </a:xfrm>
            <a:custGeom>
              <a:avLst/>
              <a:gdLst/>
              <a:ahLst/>
              <a:cxnLst/>
              <a:rect l="l" t="t" r="r" b="b"/>
              <a:pathLst>
                <a:path w="6614795" h="5890133">
                  <a:moveTo>
                    <a:pt x="0" y="294005"/>
                  </a:moveTo>
                  <a:cubicBezTo>
                    <a:pt x="0" y="294005"/>
                    <a:pt x="1837309" y="0"/>
                    <a:pt x="2992374" y="2505964"/>
                  </a:cubicBezTo>
                  <a:cubicBezTo>
                    <a:pt x="4280408" y="2505964"/>
                    <a:pt x="4987290" y="3573399"/>
                    <a:pt x="4987290" y="4773676"/>
                  </a:cubicBezTo>
                  <a:cubicBezTo>
                    <a:pt x="6117717" y="4773676"/>
                    <a:pt x="6614795" y="5890133"/>
                    <a:pt x="6614795" y="5890133"/>
                  </a:cubicBezTo>
                  <a:lnTo>
                    <a:pt x="0" y="5890133"/>
                  </a:lnTo>
                  <a:close/>
                </a:path>
              </a:pathLst>
            </a:custGeom>
            <a:gradFill rotWithShape="1">
              <a:gsLst>
                <a:gs pos="0">
                  <a:srgbClr val="FEFAF9">
                    <a:alpha val="15058"/>
                  </a:srgbClr>
                </a:gs>
                <a:gs pos="100000">
                  <a:srgbClr val="FEFAF9">
                    <a:alpha val="80000"/>
                  </a:srgbClr>
                </a:gs>
              </a:gsLst>
              <a:lin ang="8099331"/>
            </a:gradFill>
          </p:spPr>
          <p:txBody>
            <a:bodyPr/>
            <a:lstStyle/>
            <a:p>
              <a:endParaRPr lang="en-IN"/>
            </a:p>
          </p:txBody>
        </p:sp>
      </p:grpSp>
      <p:grpSp>
        <p:nvGrpSpPr>
          <p:cNvPr id="4" name="Group 4"/>
          <p:cNvGrpSpPr/>
          <p:nvPr/>
        </p:nvGrpSpPr>
        <p:grpSpPr>
          <a:xfrm>
            <a:off x="14107696" y="6589852"/>
            <a:ext cx="4180320" cy="3720516"/>
            <a:chOff x="0" y="0"/>
            <a:chExt cx="5573760" cy="4960688"/>
          </a:xfrm>
        </p:grpSpPr>
        <p:sp>
          <p:nvSpPr>
            <p:cNvPr id="5" name="Freeform 5"/>
            <p:cNvSpPr/>
            <p:nvPr/>
          </p:nvSpPr>
          <p:spPr>
            <a:xfrm>
              <a:off x="0" y="0"/>
              <a:ext cx="5573522" cy="4960493"/>
            </a:xfrm>
            <a:custGeom>
              <a:avLst/>
              <a:gdLst/>
              <a:ahLst/>
              <a:cxnLst/>
              <a:rect l="l" t="t" r="r" b="b"/>
              <a:pathLst>
                <a:path w="5573522" h="4960493">
                  <a:moveTo>
                    <a:pt x="5570728" y="247523"/>
                  </a:moveTo>
                  <a:cubicBezTo>
                    <a:pt x="5570728" y="247523"/>
                    <a:pt x="4023360" y="0"/>
                    <a:pt x="3050667" y="2110359"/>
                  </a:cubicBezTo>
                  <a:cubicBezTo>
                    <a:pt x="1965960" y="2110359"/>
                    <a:pt x="1370584" y="3009392"/>
                    <a:pt x="1370584" y="4020185"/>
                  </a:cubicBezTo>
                  <a:cubicBezTo>
                    <a:pt x="418592" y="4020312"/>
                    <a:pt x="0" y="4960493"/>
                    <a:pt x="0" y="4960493"/>
                  </a:cubicBezTo>
                  <a:lnTo>
                    <a:pt x="5573522" y="4960493"/>
                  </a:lnTo>
                  <a:lnTo>
                    <a:pt x="5573522" y="247523"/>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grpSp>
        <p:nvGrpSpPr>
          <p:cNvPr id="6" name="Group 6"/>
          <p:cNvGrpSpPr/>
          <p:nvPr/>
        </p:nvGrpSpPr>
        <p:grpSpPr>
          <a:xfrm>
            <a:off x="-14378" y="607836"/>
            <a:ext cx="5449268" cy="1909204"/>
            <a:chOff x="0" y="0"/>
            <a:chExt cx="7265691" cy="2545605"/>
          </a:xfrm>
        </p:grpSpPr>
        <p:sp>
          <p:nvSpPr>
            <p:cNvPr id="7" name="Freeform 7"/>
            <p:cNvSpPr/>
            <p:nvPr/>
          </p:nvSpPr>
          <p:spPr>
            <a:xfrm>
              <a:off x="254" y="254"/>
              <a:ext cx="7265416" cy="2545334"/>
            </a:xfrm>
            <a:custGeom>
              <a:avLst/>
              <a:gdLst/>
              <a:ahLst/>
              <a:cxnLst/>
              <a:rect l="l" t="t" r="r" b="b"/>
              <a:pathLst>
                <a:path w="7265416" h="2545334">
                  <a:moveTo>
                    <a:pt x="0" y="374142"/>
                  </a:moveTo>
                  <a:cubicBezTo>
                    <a:pt x="0" y="374142"/>
                    <a:pt x="1349756" y="0"/>
                    <a:pt x="2950083" y="1600327"/>
                  </a:cubicBezTo>
                  <a:cubicBezTo>
                    <a:pt x="4164711" y="674751"/>
                    <a:pt x="4916932" y="1291971"/>
                    <a:pt x="5583936" y="1955165"/>
                  </a:cubicBezTo>
                  <a:cubicBezTo>
                    <a:pt x="6875780" y="1542669"/>
                    <a:pt x="7265416" y="2545334"/>
                    <a:pt x="7265416" y="2545334"/>
                  </a:cubicBezTo>
                  <a:lnTo>
                    <a:pt x="0" y="2545334"/>
                  </a:lnTo>
                  <a:close/>
                </a:path>
              </a:pathLst>
            </a:custGeom>
            <a:gradFill rotWithShape="1">
              <a:gsLst>
                <a:gs pos="0">
                  <a:srgbClr val="FEFAF9">
                    <a:alpha val="18823"/>
                  </a:srgbClr>
                </a:gs>
                <a:gs pos="100000">
                  <a:srgbClr val="FEFAF9">
                    <a:alpha val="100000"/>
                  </a:srgbClr>
                </a:gs>
              </a:gsLst>
              <a:lin ang="8509214"/>
            </a:gradFill>
          </p:spPr>
          <p:txBody>
            <a:bodyPr/>
            <a:lstStyle/>
            <a:p>
              <a:endParaRPr lang="en-IN"/>
            </a:p>
          </p:txBody>
        </p:sp>
      </p:grpSp>
      <p:sp>
        <p:nvSpPr>
          <p:cNvPr id="8" name="Freeform 8"/>
          <p:cNvSpPr/>
          <p:nvPr/>
        </p:nvSpPr>
        <p:spPr>
          <a:xfrm>
            <a:off x="6559654" y="7809174"/>
            <a:ext cx="5449298" cy="865198"/>
          </a:xfrm>
          <a:custGeom>
            <a:avLst/>
            <a:gdLst/>
            <a:ahLst/>
            <a:cxnLst/>
            <a:rect l="l" t="t" r="r" b="b"/>
            <a:pathLst>
              <a:path w="5449298" h="865198">
                <a:moveTo>
                  <a:pt x="0" y="0"/>
                </a:moveTo>
                <a:lnTo>
                  <a:pt x="5449298" y="0"/>
                </a:lnTo>
                <a:lnTo>
                  <a:pt x="5449298" y="865198"/>
                </a:lnTo>
                <a:lnTo>
                  <a:pt x="0" y="865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9" name="Freeform 9"/>
          <p:cNvSpPr/>
          <p:nvPr/>
        </p:nvSpPr>
        <p:spPr>
          <a:xfrm>
            <a:off x="16865421" y="4700115"/>
            <a:ext cx="3014234" cy="1677666"/>
          </a:xfrm>
          <a:custGeom>
            <a:avLst/>
            <a:gdLst/>
            <a:ahLst/>
            <a:cxnLst/>
            <a:rect l="l" t="t" r="r" b="b"/>
            <a:pathLst>
              <a:path w="3014234" h="1677666">
                <a:moveTo>
                  <a:pt x="0" y="0"/>
                </a:moveTo>
                <a:lnTo>
                  <a:pt x="3014234" y="0"/>
                </a:lnTo>
                <a:lnTo>
                  <a:pt x="3014234" y="1677666"/>
                </a:lnTo>
                <a:lnTo>
                  <a:pt x="0" y="16776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10" name="Group 10"/>
          <p:cNvGrpSpPr/>
          <p:nvPr/>
        </p:nvGrpSpPr>
        <p:grpSpPr>
          <a:xfrm>
            <a:off x="14638945" y="578341"/>
            <a:ext cx="5240710" cy="1833006"/>
            <a:chOff x="0" y="0"/>
            <a:chExt cx="6987613" cy="2444008"/>
          </a:xfrm>
        </p:grpSpPr>
        <p:sp>
          <p:nvSpPr>
            <p:cNvPr id="11" name="Freeform 11"/>
            <p:cNvSpPr/>
            <p:nvPr/>
          </p:nvSpPr>
          <p:spPr>
            <a:xfrm>
              <a:off x="0" y="0"/>
              <a:ext cx="6987667" cy="2443988"/>
            </a:xfrm>
            <a:custGeom>
              <a:avLst/>
              <a:gdLst/>
              <a:ahLst/>
              <a:cxnLst/>
              <a:rect l="l" t="t" r="r" b="b"/>
              <a:pathLst>
                <a:path w="6987667" h="2443988">
                  <a:moveTo>
                    <a:pt x="6987667" y="359410"/>
                  </a:moveTo>
                  <a:cubicBezTo>
                    <a:pt x="6987667" y="359410"/>
                    <a:pt x="5692394" y="0"/>
                    <a:pt x="4149217" y="1533017"/>
                  </a:cubicBezTo>
                  <a:cubicBezTo>
                    <a:pt x="2975229" y="642493"/>
                    <a:pt x="2256663" y="1239393"/>
                    <a:pt x="1619377" y="1877060"/>
                  </a:cubicBezTo>
                  <a:cubicBezTo>
                    <a:pt x="379476" y="1477391"/>
                    <a:pt x="0" y="2443988"/>
                    <a:pt x="0" y="2443988"/>
                  </a:cubicBezTo>
                  <a:lnTo>
                    <a:pt x="6987667" y="2443988"/>
                  </a:lnTo>
                  <a:close/>
                </a:path>
              </a:pathLst>
            </a:custGeom>
            <a:gradFill rotWithShape="1">
              <a:gsLst>
                <a:gs pos="0">
                  <a:srgbClr val="FEFAF9">
                    <a:alpha val="18823"/>
                  </a:srgbClr>
                </a:gs>
                <a:gs pos="100000">
                  <a:srgbClr val="FEFAF9">
                    <a:alpha val="100000"/>
                  </a:srgbClr>
                </a:gs>
              </a:gsLst>
              <a:lin ang="8576905"/>
            </a:gradFill>
          </p:spPr>
          <p:txBody>
            <a:bodyPr/>
            <a:lstStyle/>
            <a:p>
              <a:endParaRPr lang="en-IN"/>
            </a:p>
          </p:txBody>
        </p:sp>
      </p:grpSp>
      <p:sp>
        <p:nvSpPr>
          <p:cNvPr id="12" name="Freeform 12"/>
          <p:cNvSpPr/>
          <p:nvPr/>
        </p:nvSpPr>
        <p:spPr>
          <a:xfrm>
            <a:off x="1563300" y="-696675"/>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3" name="TextBox 13"/>
          <p:cNvSpPr txBox="1"/>
          <p:nvPr/>
        </p:nvSpPr>
        <p:spPr>
          <a:xfrm>
            <a:off x="2142079" y="651550"/>
            <a:ext cx="14000491" cy="1209675"/>
          </a:xfrm>
          <a:prstGeom prst="rect">
            <a:avLst/>
          </a:prstGeom>
        </p:spPr>
        <p:txBody>
          <a:bodyPr lIns="0" tIns="0" rIns="0" bIns="0" rtlCol="0" anchor="t">
            <a:spAutoFit/>
          </a:bodyPr>
          <a:lstStyle/>
          <a:p>
            <a:pPr algn="ctr">
              <a:lnSpc>
                <a:spcPts val="8400"/>
              </a:lnSpc>
            </a:pPr>
            <a:r>
              <a:rPr lang="en-US" sz="7000" b="1">
                <a:solidFill>
                  <a:srgbClr val="FFFFFF"/>
                </a:solidFill>
                <a:latin typeface="Times New Roman Bold"/>
                <a:ea typeface="Times New Roman Bold"/>
                <a:cs typeface="Times New Roman Bold"/>
                <a:sym typeface="Times New Roman Bold"/>
              </a:rPr>
              <a:t>Text Classification: Qatar Airways</a:t>
            </a:r>
          </a:p>
        </p:txBody>
      </p:sp>
      <p:graphicFrame>
        <p:nvGraphicFramePr>
          <p:cNvPr id="14" name="Table 14"/>
          <p:cNvGraphicFramePr>
            <a:graphicFrameLocks noGrp="1"/>
          </p:cNvGraphicFramePr>
          <p:nvPr/>
        </p:nvGraphicFramePr>
        <p:xfrm>
          <a:off x="1559949" y="2411347"/>
          <a:ext cx="15164750" cy="7286737"/>
        </p:xfrm>
        <a:graphic>
          <a:graphicData uri="http://schemas.openxmlformats.org/drawingml/2006/table">
            <a:tbl>
              <a:tblPr/>
              <a:tblGrid>
                <a:gridCol w="3015916">
                  <a:extLst>
                    <a:ext uri="{9D8B030D-6E8A-4147-A177-3AD203B41FA5}">
                      <a16:colId xmlns:a16="http://schemas.microsoft.com/office/drawing/2014/main" val="20000"/>
                    </a:ext>
                  </a:extLst>
                </a:gridCol>
                <a:gridCol w="2511250">
                  <a:extLst>
                    <a:ext uri="{9D8B030D-6E8A-4147-A177-3AD203B41FA5}">
                      <a16:colId xmlns:a16="http://schemas.microsoft.com/office/drawing/2014/main" val="20001"/>
                    </a:ext>
                  </a:extLst>
                </a:gridCol>
                <a:gridCol w="3002074">
                  <a:extLst>
                    <a:ext uri="{9D8B030D-6E8A-4147-A177-3AD203B41FA5}">
                      <a16:colId xmlns:a16="http://schemas.microsoft.com/office/drawing/2014/main" val="20002"/>
                    </a:ext>
                  </a:extLst>
                </a:gridCol>
                <a:gridCol w="3479633">
                  <a:extLst>
                    <a:ext uri="{9D8B030D-6E8A-4147-A177-3AD203B41FA5}">
                      <a16:colId xmlns:a16="http://schemas.microsoft.com/office/drawing/2014/main" val="20003"/>
                    </a:ext>
                  </a:extLst>
                </a:gridCol>
                <a:gridCol w="3155877">
                  <a:extLst>
                    <a:ext uri="{9D8B030D-6E8A-4147-A177-3AD203B41FA5}">
                      <a16:colId xmlns:a16="http://schemas.microsoft.com/office/drawing/2014/main" val="20004"/>
                    </a:ext>
                  </a:extLst>
                </a:gridCol>
              </a:tblGrid>
              <a:tr h="957506">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Model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Precision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Recall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F1-Score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extLst>
                  <a:ext uri="{0D108BD9-81ED-4DB2-BD59-A6C34878D82A}">
                    <a16:rowId xmlns:a16="http://schemas.microsoft.com/office/drawing/2014/main" val="10000"/>
                  </a:ext>
                </a:extLst>
              </a:tr>
              <a:tr h="1091574">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Gradient Boosting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dirty="0">
                          <a:solidFill>
                            <a:srgbClr val="213363"/>
                          </a:solidFill>
                          <a:latin typeface="Times New Roman"/>
                          <a:ea typeface="Times New Roman"/>
                          <a:cs typeface="Times New Roman"/>
                          <a:sym typeface="Times New Roman"/>
                        </a:rPr>
                        <a:t>0.870769</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0.868876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0.870769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0.864404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47931">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AdaBoost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0.836923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0.830741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0.836923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0.830198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91574">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SVM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0.843077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0.838361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0.843077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0.834018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91574">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Logistic Regression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0.852308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0.848647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0.852308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0.844207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53289">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0.858462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0.854599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0.858462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0.852254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53289">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XGBoost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0.827692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0.820696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0.827692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dirty="0">
                          <a:solidFill>
                            <a:srgbClr val="213363"/>
                          </a:solidFill>
                          <a:latin typeface="Times New Roman"/>
                          <a:ea typeface="Times New Roman"/>
                          <a:cs typeface="Times New Roman"/>
                          <a:sym typeface="Times New Roman"/>
                        </a:rPr>
                        <a:t>0.821029</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1563300" y="-450571"/>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10287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0"/>
            </a:blip>
            <a:stretch>
              <a:fillRect l="-1098" r="-1098" b="-2197"/>
            </a:stretch>
          </a:blipFill>
        </p:spPr>
        <p:txBody>
          <a:bodyPr/>
          <a:lstStyle/>
          <a:p>
            <a:endParaRPr lang="en-IN"/>
          </a:p>
        </p:txBody>
      </p:sp>
      <p:sp>
        <p:nvSpPr>
          <p:cNvPr id="4" name="TextBox 4"/>
          <p:cNvSpPr txBox="1"/>
          <p:nvPr/>
        </p:nvSpPr>
        <p:spPr>
          <a:xfrm>
            <a:off x="1563300" y="2675941"/>
            <a:ext cx="15074257" cy="6270625"/>
          </a:xfrm>
          <a:prstGeom prst="rect">
            <a:avLst/>
          </a:prstGeom>
        </p:spPr>
        <p:txBody>
          <a:bodyPr lIns="0" tIns="0" rIns="0" bIns="0" rtlCol="0" anchor="t">
            <a:spAutoFit/>
          </a:bodyPr>
          <a:lstStyle/>
          <a:p>
            <a:pPr marL="755651" lvl="1" indent="-377825" algn="just">
              <a:lnSpc>
                <a:spcPts val="4550"/>
              </a:lnSpc>
              <a:buFont typeface="Arial"/>
              <a:buChar char="•"/>
            </a:pPr>
            <a:r>
              <a:rPr lang="en-US" sz="3500">
                <a:solidFill>
                  <a:srgbClr val="213363"/>
                </a:solidFill>
                <a:latin typeface="Source Sans Pro"/>
                <a:ea typeface="Source Sans Pro"/>
                <a:cs typeface="Source Sans Pro"/>
                <a:sym typeface="Source Sans Pro"/>
              </a:rPr>
              <a:t>In today’s competitive airline industry, understanding and catering to individual customer preferences is essential for enhancing loyalty and satisfaction. </a:t>
            </a:r>
          </a:p>
          <a:p>
            <a:pPr marL="755651" lvl="1" indent="-377825" algn="just">
              <a:lnSpc>
                <a:spcPts val="4550"/>
              </a:lnSpc>
              <a:buFont typeface="Arial"/>
              <a:buChar char="•"/>
            </a:pPr>
            <a:r>
              <a:rPr lang="en-US" sz="3500">
                <a:solidFill>
                  <a:srgbClr val="213363"/>
                </a:solidFill>
                <a:latin typeface="Source Sans Pro"/>
                <a:ea typeface="Source Sans Pro"/>
                <a:cs typeface="Source Sans Pro"/>
                <a:sym typeface="Source Sans Pro"/>
              </a:rPr>
              <a:t>This project focuses on developing a sophisticated recommendation system that leverages sentiment analysis and predictive modeling to deliver tailored airline suggestions. </a:t>
            </a:r>
          </a:p>
          <a:p>
            <a:pPr marL="755651" lvl="1" indent="-377825" algn="just">
              <a:lnSpc>
                <a:spcPts val="4550"/>
              </a:lnSpc>
              <a:buFont typeface="Arial"/>
              <a:buChar char="•"/>
            </a:pPr>
            <a:r>
              <a:rPr lang="en-US" sz="3500">
                <a:solidFill>
                  <a:srgbClr val="213363"/>
                </a:solidFill>
                <a:latin typeface="Source Sans Pro"/>
                <a:ea typeface="Source Sans Pro"/>
                <a:cs typeface="Source Sans Pro"/>
                <a:sym typeface="Source Sans Pro"/>
              </a:rPr>
              <a:t>By analyzing customer feedback and predicting preferences, this system provides valuable insights into traveler needs and service expectations. </a:t>
            </a:r>
          </a:p>
          <a:p>
            <a:pPr marL="755651" lvl="1" indent="-377825" algn="just">
              <a:lnSpc>
                <a:spcPts val="4550"/>
              </a:lnSpc>
              <a:buFont typeface="Arial"/>
              <a:buChar char="•"/>
            </a:pPr>
            <a:r>
              <a:rPr lang="en-US" sz="3500">
                <a:solidFill>
                  <a:srgbClr val="213363"/>
                </a:solidFill>
                <a:latin typeface="Source Sans Pro"/>
                <a:ea typeface="Source Sans Pro"/>
                <a:cs typeface="Source Sans Pro"/>
                <a:sym typeface="Source Sans Pro"/>
              </a:rPr>
              <a:t>Designed to support both existing and new users, the solution empowers airlines to make data-driven improvements to their offerings, fostering a personalized experience that strengthens customer engagement and loyalty.</a:t>
            </a:r>
          </a:p>
        </p:txBody>
      </p:sp>
      <p:sp>
        <p:nvSpPr>
          <p:cNvPr id="5" name="TextBox 5"/>
          <p:cNvSpPr txBox="1"/>
          <p:nvPr/>
        </p:nvSpPr>
        <p:spPr>
          <a:xfrm>
            <a:off x="5115282" y="723900"/>
            <a:ext cx="7610118" cy="1305037"/>
          </a:xfrm>
          <a:prstGeom prst="rect">
            <a:avLst/>
          </a:prstGeom>
        </p:spPr>
        <p:txBody>
          <a:bodyPr wrap="square" lIns="0" tIns="0" rIns="0" bIns="0" rtlCol="0" anchor="t">
            <a:spAutoFit/>
          </a:bodyPr>
          <a:lstStyle/>
          <a:p>
            <a:pPr algn="ctr">
              <a:lnSpc>
                <a:spcPts val="11059"/>
              </a:lnSpc>
              <a:spcBef>
                <a:spcPct val="0"/>
              </a:spcBef>
            </a:pPr>
            <a:r>
              <a:rPr lang="en-US" sz="7899" b="1" dirty="0">
                <a:solidFill>
                  <a:srgbClr val="FFFFFF"/>
                </a:solidFill>
                <a:latin typeface="Times New Roman Bold"/>
                <a:ea typeface="Times New Roman Bold"/>
                <a:cs typeface="Times New Roman Bold"/>
                <a:sym typeface="Times New Roman Bold"/>
              </a:rPr>
              <a:t>Introduction</a:t>
            </a:r>
          </a:p>
        </p:txBody>
      </p:sp>
      <p:grpSp>
        <p:nvGrpSpPr>
          <p:cNvPr id="6" name="Group 6"/>
          <p:cNvGrpSpPr/>
          <p:nvPr/>
        </p:nvGrpSpPr>
        <p:grpSpPr>
          <a:xfrm>
            <a:off x="15616163" y="6840171"/>
            <a:ext cx="3872809" cy="3446829"/>
            <a:chOff x="0" y="0"/>
            <a:chExt cx="5573760" cy="4960688"/>
          </a:xfrm>
        </p:grpSpPr>
        <p:sp>
          <p:nvSpPr>
            <p:cNvPr id="7" name="Freeform 7"/>
            <p:cNvSpPr/>
            <p:nvPr/>
          </p:nvSpPr>
          <p:spPr>
            <a:xfrm>
              <a:off x="0" y="0"/>
              <a:ext cx="5573522" cy="4960493"/>
            </a:xfrm>
            <a:custGeom>
              <a:avLst/>
              <a:gdLst/>
              <a:ahLst/>
              <a:cxnLst/>
              <a:rect l="l" t="t" r="r" b="b"/>
              <a:pathLst>
                <a:path w="5573522" h="4960493">
                  <a:moveTo>
                    <a:pt x="5570728" y="247523"/>
                  </a:moveTo>
                  <a:cubicBezTo>
                    <a:pt x="5570728" y="247523"/>
                    <a:pt x="4023360" y="0"/>
                    <a:pt x="3050667" y="2110359"/>
                  </a:cubicBezTo>
                  <a:cubicBezTo>
                    <a:pt x="1965960" y="2110359"/>
                    <a:pt x="1370584" y="3009392"/>
                    <a:pt x="1370584" y="4020185"/>
                  </a:cubicBezTo>
                  <a:cubicBezTo>
                    <a:pt x="418592" y="4020312"/>
                    <a:pt x="0" y="4960493"/>
                    <a:pt x="0" y="4960493"/>
                  </a:cubicBezTo>
                  <a:lnTo>
                    <a:pt x="5573522" y="4960493"/>
                  </a:lnTo>
                  <a:lnTo>
                    <a:pt x="5573522" y="247523"/>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grpSp>
        <p:nvGrpSpPr>
          <p:cNvPr id="8" name="Group 8"/>
          <p:cNvGrpSpPr/>
          <p:nvPr/>
        </p:nvGrpSpPr>
        <p:grpSpPr>
          <a:xfrm>
            <a:off x="-1219016" y="7245186"/>
            <a:ext cx="4961224" cy="4417788"/>
            <a:chOff x="0" y="0"/>
            <a:chExt cx="6614965" cy="5890384"/>
          </a:xfrm>
        </p:grpSpPr>
        <p:sp>
          <p:nvSpPr>
            <p:cNvPr id="9" name="Freeform 9"/>
            <p:cNvSpPr/>
            <p:nvPr/>
          </p:nvSpPr>
          <p:spPr>
            <a:xfrm>
              <a:off x="254" y="0"/>
              <a:ext cx="6614795" cy="5890133"/>
            </a:xfrm>
            <a:custGeom>
              <a:avLst/>
              <a:gdLst/>
              <a:ahLst/>
              <a:cxnLst/>
              <a:rect l="l" t="t" r="r" b="b"/>
              <a:pathLst>
                <a:path w="6614795" h="5890133">
                  <a:moveTo>
                    <a:pt x="0" y="294005"/>
                  </a:moveTo>
                  <a:cubicBezTo>
                    <a:pt x="0" y="294005"/>
                    <a:pt x="1837309" y="0"/>
                    <a:pt x="2992374" y="2505964"/>
                  </a:cubicBezTo>
                  <a:cubicBezTo>
                    <a:pt x="4280408" y="2505964"/>
                    <a:pt x="4987290" y="3573399"/>
                    <a:pt x="4987290" y="4773676"/>
                  </a:cubicBezTo>
                  <a:cubicBezTo>
                    <a:pt x="6117717" y="4773676"/>
                    <a:pt x="6614795" y="5890133"/>
                    <a:pt x="6614795" y="5890133"/>
                  </a:cubicBezTo>
                  <a:lnTo>
                    <a:pt x="0" y="5890133"/>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sp>
        <p:nvSpPr>
          <p:cNvPr id="10" name="Freeform 10"/>
          <p:cNvSpPr/>
          <p:nvPr/>
        </p:nvSpPr>
        <p:spPr>
          <a:xfrm rot="3295674">
            <a:off x="63217" y="3705176"/>
            <a:ext cx="1930966" cy="1991364"/>
          </a:xfrm>
          <a:custGeom>
            <a:avLst/>
            <a:gdLst/>
            <a:ahLst/>
            <a:cxnLst/>
            <a:rect l="l" t="t" r="r" b="b"/>
            <a:pathLst>
              <a:path w="1930966" h="1991364">
                <a:moveTo>
                  <a:pt x="0" y="0"/>
                </a:moveTo>
                <a:lnTo>
                  <a:pt x="1930966" y="0"/>
                </a:lnTo>
                <a:lnTo>
                  <a:pt x="1930966" y="1991364"/>
                </a:lnTo>
                <a:lnTo>
                  <a:pt x="0" y="1991364"/>
                </a:lnTo>
                <a:lnTo>
                  <a:pt x="0" y="0"/>
                </a:lnTo>
                <a:close/>
              </a:path>
            </a:pathLst>
          </a:custGeom>
          <a:blipFill>
            <a:blip r:embed="rId5">
              <a:alphaModFix amt="82000"/>
              <a:extLst>
                <a:ext uri="{96DAC541-7B7A-43D3-8B79-37D633B846F1}">
                  <asvg:svgBlip xmlns:asvg="http://schemas.microsoft.com/office/drawing/2016/SVG/main" r:embed="rId6"/>
                </a:ext>
              </a:extLst>
            </a:blip>
            <a:stretch>
              <a:fillRect/>
            </a:stretch>
          </a:blipFill>
        </p:spPr>
        <p:txBody>
          <a:bodyPr/>
          <a:lstStyle/>
          <a:p>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grpSp>
        <p:nvGrpSpPr>
          <p:cNvPr id="2" name="Group 2"/>
          <p:cNvGrpSpPr/>
          <p:nvPr/>
        </p:nvGrpSpPr>
        <p:grpSpPr>
          <a:xfrm>
            <a:off x="-14382" y="5892582"/>
            <a:ext cx="4961224" cy="4417788"/>
            <a:chOff x="0" y="0"/>
            <a:chExt cx="6614965" cy="5890384"/>
          </a:xfrm>
        </p:grpSpPr>
        <p:sp>
          <p:nvSpPr>
            <p:cNvPr id="3" name="Freeform 3"/>
            <p:cNvSpPr/>
            <p:nvPr/>
          </p:nvSpPr>
          <p:spPr>
            <a:xfrm>
              <a:off x="254" y="0"/>
              <a:ext cx="6614795" cy="5890133"/>
            </a:xfrm>
            <a:custGeom>
              <a:avLst/>
              <a:gdLst/>
              <a:ahLst/>
              <a:cxnLst/>
              <a:rect l="l" t="t" r="r" b="b"/>
              <a:pathLst>
                <a:path w="6614795" h="5890133">
                  <a:moveTo>
                    <a:pt x="0" y="294005"/>
                  </a:moveTo>
                  <a:cubicBezTo>
                    <a:pt x="0" y="294005"/>
                    <a:pt x="1837309" y="0"/>
                    <a:pt x="2992374" y="2505964"/>
                  </a:cubicBezTo>
                  <a:cubicBezTo>
                    <a:pt x="4280408" y="2505964"/>
                    <a:pt x="4987290" y="3573399"/>
                    <a:pt x="4987290" y="4773676"/>
                  </a:cubicBezTo>
                  <a:cubicBezTo>
                    <a:pt x="6117717" y="4773676"/>
                    <a:pt x="6614795" y="5890133"/>
                    <a:pt x="6614795" y="5890133"/>
                  </a:cubicBezTo>
                  <a:lnTo>
                    <a:pt x="0" y="5890133"/>
                  </a:lnTo>
                  <a:close/>
                </a:path>
              </a:pathLst>
            </a:custGeom>
            <a:gradFill rotWithShape="1">
              <a:gsLst>
                <a:gs pos="0">
                  <a:srgbClr val="FEFAF9">
                    <a:alpha val="13929"/>
                  </a:srgbClr>
                </a:gs>
                <a:gs pos="100000">
                  <a:srgbClr val="FEFAF9">
                    <a:alpha val="74000"/>
                  </a:srgbClr>
                </a:gs>
              </a:gsLst>
              <a:lin ang="8099331"/>
            </a:gradFill>
          </p:spPr>
          <p:txBody>
            <a:bodyPr/>
            <a:lstStyle/>
            <a:p>
              <a:endParaRPr lang="en-IN"/>
            </a:p>
          </p:txBody>
        </p:sp>
      </p:grpSp>
      <p:grpSp>
        <p:nvGrpSpPr>
          <p:cNvPr id="4" name="Group 4"/>
          <p:cNvGrpSpPr/>
          <p:nvPr/>
        </p:nvGrpSpPr>
        <p:grpSpPr>
          <a:xfrm>
            <a:off x="14107696" y="6589852"/>
            <a:ext cx="4180320" cy="3720516"/>
            <a:chOff x="0" y="0"/>
            <a:chExt cx="5573760" cy="4960688"/>
          </a:xfrm>
        </p:grpSpPr>
        <p:sp>
          <p:nvSpPr>
            <p:cNvPr id="5" name="Freeform 5"/>
            <p:cNvSpPr/>
            <p:nvPr/>
          </p:nvSpPr>
          <p:spPr>
            <a:xfrm>
              <a:off x="0" y="0"/>
              <a:ext cx="5573522" cy="4960493"/>
            </a:xfrm>
            <a:custGeom>
              <a:avLst/>
              <a:gdLst/>
              <a:ahLst/>
              <a:cxnLst/>
              <a:rect l="l" t="t" r="r" b="b"/>
              <a:pathLst>
                <a:path w="5573522" h="4960493">
                  <a:moveTo>
                    <a:pt x="5570728" y="247523"/>
                  </a:moveTo>
                  <a:cubicBezTo>
                    <a:pt x="5570728" y="247523"/>
                    <a:pt x="4023360" y="0"/>
                    <a:pt x="3050667" y="2110359"/>
                  </a:cubicBezTo>
                  <a:cubicBezTo>
                    <a:pt x="1965960" y="2110359"/>
                    <a:pt x="1370584" y="3009392"/>
                    <a:pt x="1370584" y="4020185"/>
                  </a:cubicBezTo>
                  <a:cubicBezTo>
                    <a:pt x="418592" y="4020312"/>
                    <a:pt x="0" y="4960493"/>
                    <a:pt x="0" y="4960493"/>
                  </a:cubicBezTo>
                  <a:lnTo>
                    <a:pt x="5573522" y="4960493"/>
                  </a:lnTo>
                  <a:lnTo>
                    <a:pt x="5573522" y="247523"/>
                  </a:lnTo>
                  <a:close/>
                </a:path>
              </a:pathLst>
            </a:custGeom>
            <a:gradFill rotWithShape="1">
              <a:gsLst>
                <a:gs pos="0">
                  <a:srgbClr val="FEFAF9">
                    <a:alpha val="13364"/>
                  </a:srgbClr>
                </a:gs>
                <a:gs pos="100000">
                  <a:srgbClr val="FEFAF9">
                    <a:alpha val="71000"/>
                  </a:srgbClr>
                </a:gs>
              </a:gsLst>
              <a:lin ang="8099331"/>
            </a:gradFill>
          </p:spPr>
          <p:txBody>
            <a:bodyPr/>
            <a:lstStyle/>
            <a:p>
              <a:endParaRPr lang="en-IN"/>
            </a:p>
          </p:txBody>
        </p:sp>
      </p:grpSp>
      <p:grpSp>
        <p:nvGrpSpPr>
          <p:cNvPr id="6" name="Group 6"/>
          <p:cNvGrpSpPr/>
          <p:nvPr/>
        </p:nvGrpSpPr>
        <p:grpSpPr>
          <a:xfrm>
            <a:off x="-14378" y="607836"/>
            <a:ext cx="5449268" cy="1909204"/>
            <a:chOff x="0" y="0"/>
            <a:chExt cx="7265691" cy="2545605"/>
          </a:xfrm>
        </p:grpSpPr>
        <p:sp>
          <p:nvSpPr>
            <p:cNvPr id="7" name="Freeform 7"/>
            <p:cNvSpPr/>
            <p:nvPr/>
          </p:nvSpPr>
          <p:spPr>
            <a:xfrm>
              <a:off x="254" y="254"/>
              <a:ext cx="7265416" cy="2545334"/>
            </a:xfrm>
            <a:custGeom>
              <a:avLst/>
              <a:gdLst/>
              <a:ahLst/>
              <a:cxnLst/>
              <a:rect l="l" t="t" r="r" b="b"/>
              <a:pathLst>
                <a:path w="7265416" h="2545334">
                  <a:moveTo>
                    <a:pt x="0" y="374142"/>
                  </a:moveTo>
                  <a:cubicBezTo>
                    <a:pt x="0" y="374142"/>
                    <a:pt x="1349756" y="0"/>
                    <a:pt x="2950083" y="1600327"/>
                  </a:cubicBezTo>
                  <a:cubicBezTo>
                    <a:pt x="4164711" y="674751"/>
                    <a:pt x="4916932" y="1291971"/>
                    <a:pt x="5583936" y="1955165"/>
                  </a:cubicBezTo>
                  <a:cubicBezTo>
                    <a:pt x="6875780" y="1542669"/>
                    <a:pt x="7265416" y="2545334"/>
                    <a:pt x="7265416" y="2545334"/>
                  </a:cubicBezTo>
                  <a:lnTo>
                    <a:pt x="0" y="2545334"/>
                  </a:lnTo>
                  <a:close/>
                </a:path>
              </a:pathLst>
            </a:custGeom>
            <a:gradFill rotWithShape="1">
              <a:gsLst>
                <a:gs pos="0">
                  <a:srgbClr val="FEFAF9">
                    <a:alpha val="18823"/>
                  </a:srgbClr>
                </a:gs>
                <a:gs pos="100000">
                  <a:srgbClr val="FEFAF9">
                    <a:alpha val="100000"/>
                  </a:srgbClr>
                </a:gs>
              </a:gsLst>
              <a:lin ang="8509214"/>
            </a:gradFill>
          </p:spPr>
          <p:txBody>
            <a:bodyPr/>
            <a:lstStyle/>
            <a:p>
              <a:endParaRPr lang="en-IN"/>
            </a:p>
          </p:txBody>
        </p:sp>
      </p:grpSp>
      <p:sp>
        <p:nvSpPr>
          <p:cNvPr id="8" name="Freeform 8"/>
          <p:cNvSpPr/>
          <p:nvPr/>
        </p:nvSpPr>
        <p:spPr>
          <a:xfrm>
            <a:off x="6559654" y="7809174"/>
            <a:ext cx="5449298" cy="865198"/>
          </a:xfrm>
          <a:custGeom>
            <a:avLst/>
            <a:gdLst/>
            <a:ahLst/>
            <a:cxnLst/>
            <a:rect l="l" t="t" r="r" b="b"/>
            <a:pathLst>
              <a:path w="5449298" h="865198">
                <a:moveTo>
                  <a:pt x="0" y="0"/>
                </a:moveTo>
                <a:lnTo>
                  <a:pt x="5449298" y="0"/>
                </a:lnTo>
                <a:lnTo>
                  <a:pt x="5449298" y="865198"/>
                </a:lnTo>
                <a:lnTo>
                  <a:pt x="0" y="865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9" name="Freeform 9"/>
          <p:cNvSpPr/>
          <p:nvPr/>
        </p:nvSpPr>
        <p:spPr>
          <a:xfrm>
            <a:off x="16865421" y="4700115"/>
            <a:ext cx="3014234" cy="1677666"/>
          </a:xfrm>
          <a:custGeom>
            <a:avLst/>
            <a:gdLst/>
            <a:ahLst/>
            <a:cxnLst/>
            <a:rect l="l" t="t" r="r" b="b"/>
            <a:pathLst>
              <a:path w="3014234" h="1677666">
                <a:moveTo>
                  <a:pt x="0" y="0"/>
                </a:moveTo>
                <a:lnTo>
                  <a:pt x="3014234" y="0"/>
                </a:lnTo>
                <a:lnTo>
                  <a:pt x="3014234" y="1677666"/>
                </a:lnTo>
                <a:lnTo>
                  <a:pt x="0" y="16776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10" name="Group 10"/>
          <p:cNvGrpSpPr/>
          <p:nvPr/>
        </p:nvGrpSpPr>
        <p:grpSpPr>
          <a:xfrm>
            <a:off x="14638945" y="578341"/>
            <a:ext cx="5240710" cy="1833006"/>
            <a:chOff x="0" y="0"/>
            <a:chExt cx="6987613" cy="2444008"/>
          </a:xfrm>
        </p:grpSpPr>
        <p:sp>
          <p:nvSpPr>
            <p:cNvPr id="11" name="Freeform 11"/>
            <p:cNvSpPr/>
            <p:nvPr/>
          </p:nvSpPr>
          <p:spPr>
            <a:xfrm>
              <a:off x="0" y="0"/>
              <a:ext cx="6987667" cy="2443988"/>
            </a:xfrm>
            <a:custGeom>
              <a:avLst/>
              <a:gdLst/>
              <a:ahLst/>
              <a:cxnLst/>
              <a:rect l="l" t="t" r="r" b="b"/>
              <a:pathLst>
                <a:path w="6987667" h="2443988">
                  <a:moveTo>
                    <a:pt x="6987667" y="359410"/>
                  </a:moveTo>
                  <a:cubicBezTo>
                    <a:pt x="6987667" y="359410"/>
                    <a:pt x="5692394" y="0"/>
                    <a:pt x="4149217" y="1533017"/>
                  </a:cubicBezTo>
                  <a:cubicBezTo>
                    <a:pt x="2975229" y="642493"/>
                    <a:pt x="2256663" y="1239393"/>
                    <a:pt x="1619377" y="1877060"/>
                  </a:cubicBezTo>
                  <a:cubicBezTo>
                    <a:pt x="379476" y="1477391"/>
                    <a:pt x="0" y="2443988"/>
                    <a:pt x="0" y="2443988"/>
                  </a:cubicBezTo>
                  <a:lnTo>
                    <a:pt x="6987667" y="2443988"/>
                  </a:lnTo>
                  <a:close/>
                </a:path>
              </a:pathLst>
            </a:custGeom>
            <a:gradFill rotWithShape="1">
              <a:gsLst>
                <a:gs pos="0">
                  <a:srgbClr val="FEFAF9">
                    <a:alpha val="18823"/>
                  </a:srgbClr>
                </a:gs>
                <a:gs pos="100000">
                  <a:srgbClr val="FEFAF9">
                    <a:alpha val="100000"/>
                  </a:srgbClr>
                </a:gs>
              </a:gsLst>
              <a:lin ang="8576905"/>
            </a:gradFill>
          </p:spPr>
          <p:txBody>
            <a:bodyPr/>
            <a:lstStyle/>
            <a:p>
              <a:endParaRPr lang="en-IN"/>
            </a:p>
          </p:txBody>
        </p:sp>
      </p:grpSp>
      <p:graphicFrame>
        <p:nvGraphicFramePr>
          <p:cNvPr id="12" name="Table 12"/>
          <p:cNvGraphicFramePr>
            <a:graphicFrameLocks noGrp="1"/>
          </p:cNvGraphicFramePr>
          <p:nvPr/>
        </p:nvGraphicFramePr>
        <p:xfrm>
          <a:off x="1563300" y="2411347"/>
          <a:ext cx="15164750" cy="7286737"/>
        </p:xfrm>
        <a:graphic>
          <a:graphicData uri="http://schemas.openxmlformats.org/drawingml/2006/table">
            <a:tbl>
              <a:tblPr/>
              <a:tblGrid>
                <a:gridCol w="3015916">
                  <a:extLst>
                    <a:ext uri="{9D8B030D-6E8A-4147-A177-3AD203B41FA5}">
                      <a16:colId xmlns:a16="http://schemas.microsoft.com/office/drawing/2014/main" val="20000"/>
                    </a:ext>
                  </a:extLst>
                </a:gridCol>
                <a:gridCol w="2511250">
                  <a:extLst>
                    <a:ext uri="{9D8B030D-6E8A-4147-A177-3AD203B41FA5}">
                      <a16:colId xmlns:a16="http://schemas.microsoft.com/office/drawing/2014/main" val="20001"/>
                    </a:ext>
                  </a:extLst>
                </a:gridCol>
                <a:gridCol w="3002074">
                  <a:extLst>
                    <a:ext uri="{9D8B030D-6E8A-4147-A177-3AD203B41FA5}">
                      <a16:colId xmlns:a16="http://schemas.microsoft.com/office/drawing/2014/main" val="20002"/>
                    </a:ext>
                  </a:extLst>
                </a:gridCol>
                <a:gridCol w="3479633">
                  <a:extLst>
                    <a:ext uri="{9D8B030D-6E8A-4147-A177-3AD203B41FA5}">
                      <a16:colId xmlns:a16="http://schemas.microsoft.com/office/drawing/2014/main" val="20003"/>
                    </a:ext>
                  </a:extLst>
                </a:gridCol>
                <a:gridCol w="3155877">
                  <a:extLst>
                    <a:ext uri="{9D8B030D-6E8A-4147-A177-3AD203B41FA5}">
                      <a16:colId xmlns:a16="http://schemas.microsoft.com/office/drawing/2014/main" val="20004"/>
                    </a:ext>
                  </a:extLst>
                </a:gridCol>
              </a:tblGrid>
              <a:tr h="957506">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Model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Precision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Recall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F1-Score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extLst>
                  <a:ext uri="{0D108BD9-81ED-4DB2-BD59-A6C34878D82A}">
                    <a16:rowId xmlns:a16="http://schemas.microsoft.com/office/drawing/2014/main" val="10000"/>
                  </a:ext>
                </a:extLst>
              </a:tr>
              <a:tr h="1091574">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Gradient Boosting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0.861728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0.863119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0.861728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0.861224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47931">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AdaBoost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0.843827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0.844301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0.843827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0.843464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91574">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SVM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0.884568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0.88472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0.884568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0.884432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91574">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Logistic Regression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0.880247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0.880503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0.880247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0.880071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53289">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0.848148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0.849195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0.848148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0.847645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53289">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XGBoost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0.858025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0.858784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0.858025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0.857642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3" name="Freeform 13"/>
          <p:cNvSpPr/>
          <p:nvPr/>
        </p:nvSpPr>
        <p:spPr>
          <a:xfrm>
            <a:off x="1563300" y="-696675"/>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4" name="TextBox 14"/>
          <p:cNvSpPr txBox="1"/>
          <p:nvPr/>
        </p:nvSpPr>
        <p:spPr>
          <a:xfrm>
            <a:off x="1612615" y="752475"/>
            <a:ext cx="15115436" cy="1190625"/>
          </a:xfrm>
          <a:prstGeom prst="rect">
            <a:avLst/>
          </a:prstGeom>
        </p:spPr>
        <p:txBody>
          <a:bodyPr lIns="0" tIns="0" rIns="0" bIns="0" rtlCol="0" anchor="t">
            <a:spAutoFit/>
          </a:bodyPr>
          <a:lstStyle/>
          <a:p>
            <a:pPr algn="ctr">
              <a:lnSpc>
                <a:spcPts val="8399"/>
              </a:lnSpc>
            </a:pPr>
            <a:r>
              <a:rPr lang="en-US" sz="6999" b="1" dirty="0">
                <a:solidFill>
                  <a:srgbClr val="FFFFFF"/>
                </a:solidFill>
                <a:latin typeface="Times New Roman Bold"/>
                <a:ea typeface="Times New Roman Bold"/>
                <a:cs typeface="Times New Roman Bold"/>
                <a:sym typeface="Times New Roman Bold"/>
              </a:rPr>
              <a:t>Text Classification: Comprehensive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1563300" y="-488200"/>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TextBox 3"/>
          <p:cNvSpPr txBox="1"/>
          <p:nvPr/>
        </p:nvSpPr>
        <p:spPr>
          <a:xfrm>
            <a:off x="1170525" y="895350"/>
            <a:ext cx="15946950" cy="1352550"/>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Conclusion</a:t>
            </a:r>
          </a:p>
        </p:txBody>
      </p:sp>
      <p:sp>
        <p:nvSpPr>
          <p:cNvPr id="4" name="Freeform 4"/>
          <p:cNvSpPr/>
          <p:nvPr/>
        </p:nvSpPr>
        <p:spPr>
          <a:xfrm>
            <a:off x="1656537" y="3318570"/>
            <a:ext cx="1141286" cy="1212850"/>
          </a:xfrm>
          <a:custGeom>
            <a:avLst/>
            <a:gdLst/>
            <a:ahLst/>
            <a:cxnLst/>
            <a:rect l="l" t="t" r="r" b="b"/>
            <a:pathLst>
              <a:path w="1141286" h="1212850">
                <a:moveTo>
                  <a:pt x="0" y="0"/>
                </a:moveTo>
                <a:lnTo>
                  <a:pt x="1141286" y="0"/>
                </a:lnTo>
                <a:lnTo>
                  <a:pt x="1141286" y="1212850"/>
                </a:lnTo>
                <a:lnTo>
                  <a:pt x="0" y="1212850"/>
                </a:lnTo>
                <a:lnTo>
                  <a:pt x="0" y="0"/>
                </a:lnTo>
                <a:close/>
              </a:path>
            </a:pathLst>
          </a:custGeom>
          <a:blipFill>
            <a:blip r:embed="rId5"/>
            <a:stretch>
              <a:fillRect l="-24545" t="-1345" r="-24171" b="-41287"/>
            </a:stretch>
          </a:blipFill>
        </p:spPr>
        <p:txBody>
          <a:bodyPr/>
          <a:lstStyle/>
          <a:p>
            <a:endParaRPr lang="en-IN"/>
          </a:p>
        </p:txBody>
      </p:sp>
      <p:sp>
        <p:nvSpPr>
          <p:cNvPr id="5" name="Freeform 5"/>
          <p:cNvSpPr/>
          <p:nvPr/>
        </p:nvSpPr>
        <p:spPr>
          <a:xfrm>
            <a:off x="1666062" y="5510842"/>
            <a:ext cx="1141286" cy="1212850"/>
          </a:xfrm>
          <a:custGeom>
            <a:avLst/>
            <a:gdLst/>
            <a:ahLst/>
            <a:cxnLst/>
            <a:rect l="l" t="t" r="r" b="b"/>
            <a:pathLst>
              <a:path w="1141286" h="1212850">
                <a:moveTo>
                  <a:pt x="0" y="0"/>
                </a:moveTo>
                <a:lnTo>
                  <a:pt x="1141286" y="0"/>
                </a:lnTo>
                <a:lnTo>
                  <a:pt x="1141286" y="1212850"/>
                </a:lnTo>
                <a:lnTo>
                  <a:pt x="0" y="1212850"/>
                </a:lnTo>
                <a:lnTo>
                  <a:pt x="0" y="0"/>
                </a:lnTo>
                <a:close/>
              </a:path>
            </a:pathLst>
          </a:custGeom>
          <a:blipFill>
            <a:blip r:embed="rId6"/>
            <a:stretch>
              <a:fillRect l="-21360" r="-16978" b="-32679"/>
            </a:stretch>
          </a:blipFill>
        </p:spPr>
        <p:txBody>
          <a:bodyPr/>
          <a:lstStyle/>
          <a:p>
            <a:endParaRPr lang="en-IN"/>
          </a:p>
        </p:txBody>
      </p:sp>
      <p:sp>
        <p:nvSpPr>
          <p:cNvPr id="6" name="Freeform 6"/>
          <p:cNvSpPr/>
          <p:nvPr/>
        </p:nvSpPr>
        <p:spPr>
          <a:xfrm>
            <a:off x="1656537" y="7573005"/>
            <a:ext cx="1141286" cy="1237321"/>
          </a:xfrm>
          <a:custGeom>
            <a:avLst/>
            <a:gdLst/>
            <a:ahLst/>
            <a:cxnLst/>
            <a:rect l="l" t="t" r="r" b="b"/>
            <a:pathLst>
              <a:path w="1141286" h="1237321">
                <a:moveTo>
                  <a:pt x="0" y="0"/>
                </a:moveTo>
                <a:lnTo>
                  <a:pt x="1141286" y="0"/>
                </a:lnTo>
                <a:lnTo>
                  <a:pt x="1141286" y="1237321"/>
                </a:lnTo>
                <a:lnTo>
                  <a:pt x="0" y="1237321"/>
                </a:lnTo>
                <a:lnTo>
                  <a:pt x="0" y="0"/>
                </a:lnTo>
                <a:close/>
              </a:path>
            </a:pathLst>
          </a:custGeom>
          <a:blipFill>
            <a:blip r:embed="rId7"/>
            <a:stretch>
              <a:fillRect l="-17380" r="-17380" b="-26692"/>
            </a:stretch>
          </a:blipFill>
        </p:spPr>
        <p:txBody>
          <a:bodyPr/>
          <a:lstStyle/>
          <a:p>
            <a:endParaRPr lang="en-IN"/>
          </a:p>
        </p:txBody>
      </p:sp>
      <p:sp>
        <p:nvSpPr>
          <p:cNvPr id="7" name="TextBox 7"/>
          <p:cNvSpPr txBox="1"/>
          <p:nvPr/>
        </p:nvSpPr>
        <p:spPr>
          <a:xfrm>
            <a:off x="3162478" y="5539417"/>
            <a:ext cx="12326633" cy="1254318"/>
          </a:xfrm>
          <a:prstGeom prst="rect">
            <a:avLst/>
          </a:prstGeom>
        </p:spPr>
        <p:txBody>
          <a:bodyPr lIns="0" tIns="0" rIns="0" bIns="0" rtlCol="0" anchor="t">
            <a:spAutoFit/>
          </a:bodyPr>
          <a:lstStyle/>
          <a:p>
            <a:pPr algn="just">
              <a:lnSpc>
                <a:spcPts val="3251"/>
              </a:lnSpc>
              <a:spcBef>
                <a:spcPct val="0"/>
              </a:spcBef>
            </a:pPr>
            <a:r>
              <a:rPr lang="en-US" sz="2709" b="1" dirty="0">
                <a:solidFill>
                  <a:srgbClr val="213363"/>
                </a:solidFill>
                <a:latin typeface="Source Sans Pro Bold"/>
                <a:ea typeface="Source Sans Pro Bold"/>
                <a:cs typeface="Source Sans Pro Bold"/>
                <a:sym typeface="Source Sans Pro Bold"/>
              </a:rPr>
              <a:t>For Turkish Airlines, the </a:t>
            </a:r>
            <a:r>
              <a:rPr lang="en-US" sz="2709" b="1" dirty="0" err="1">
                <a:solidFill>
                  <a:srgbClr val="213363"/>
                </a:solidFill>
                <a:latin typeface="Source Sans Pro Bold"/>
                <a:ea typeface="Source Sans Pro Bold"/>
                <a:cs typeface="Source Sans Pro Bold"/>
                <a:sym typeface="Source Sans Pro Bold"/>
              </a:rPr>
              <a:t>SVM</a:t>
            </a:r>
            <a:r>
              <a:rPr lang="en-US" sz="2709" b="1" dirty="0">
                <a:solidFill>
                  <a:srgbClr val="213363"/>
                </a:solidFill>
                <a:latin typeface="Source Sans Pro Bold"/>
                <a:ea typeface="Source Sans Pro Bold"/>
                <a:cs typeface="Source Sans Pro Bold"/>
                <a:sym typeface="Source Sans Pro Bold"/>
              </a:rPr>
              <a:t> model performed the best with an accuracy of 91.7%, while for Qatar Airways, Gradient Boosting achieved the highest accuracy at 87.07%, indicating model performance varies by airline.</a:t>
            </a:r>
          </a:p>
        </p:txBody>
      </p:sp>
      <p:sp>
        <p:nvSpPr>
          <p:cNvPr id="8" name="TextBox 8"/>
          <p:cNvSpPr txBox="1"/>
          <p:nvPr/>
        </p:nvSpPr>
        <p:spPr>
          <a:xfrm>
            <a:off x="3162478" y="7782090"/>
            <a:ext cx="12326633" cy="819150"/>
          </a:xfrm>
          <a:prstGeom prst="rect">
            <a:avLst/>
          </a:prstGeom>
        </p:spPr>
        <p:txBody>
          <a:bodyPr lIns="0" tIns="0" rIns="0" bIns="0" rtlCol="0" anchor="t">
            <a:spAutoFit/>
          </a:bodyPr>
          <a:lstStyle/>
          <a:p>
            <a:pPr algn="just">
              <a:lnSpc>
                <a:spcPts val="3251"/>
              </a:lnSpc>
              <a:spcBef>
                <a:spcPct val="0"/>
              </a:spcBef>
            </a:pPr>
            <a:r>
              <a:rPr lang="en-US" sz="2709" b="1">
                <a:solidFill>
                  <a:srgbClr val="213363"/>
                </a:solidFill>
                <a:latin typeface="Source Sans Pro Bold"/>
                <a:ea typeface="Source Sans Pro Bold"/>
                <a:cs typeface="Source Sans Pro Bold"/>
                <a:sym typeface="Source Sans Pro Bold"/>
              </a:rPr>
              <a:t>Overall, SVM consistently performed best with an accuracy of 88.5%, making it the most reliable model for general sentiment classification across airlines.</a:t>
            </a:r>
          </a:p>
        </p:txBody>
      </p:sp>
      <p:sp>
        <p:nvSpPr>
          <p:cNvPr id="9" name="TextBox 9"/>
          <p:cNvSpPr txBox="1"/>
          <p:nvPr/>
        </p:nvSpPr>
        <p:spPr>
          <a:xfrm>
            <a:off x="3162478" y="3310632"/>
            <a:ext cx="12326633" cy="1228725"/>
          </a:xfrm>
          <a:prstGeom prst="rect">
            <a:avLst/>
          </a:prstGeom>
        </p:spPr>
        <p:txBody>
          <a:bodyPr lIns="0" tIns="0" rIns="0" bIns="0" rtlCol="0" anchor="t">
            <a:spAutoFit/>
          </a:bodyPr>
          <a:lstStyle/>
          <a:p>
            <a:pPr algn="just">
              <a:lnSpc>
                <a:spcPts val="3249"/>
              </a:lnSpc>
              <a:spcBef>
                <a:spcPct val="0"/>
              </a:spcBef>
            </a:pPr>
            <a:r>
              <a:rPr lang="en-US" sz="2707" b="1" dirty="0">
                <a:solidFill>
                  <a:srgbClr val="213363"/>
                </a:solidFill>
                <a:latin typeface="Source Sans Pro Bold"/>
                <a:ea typeface="Source Sans Pro Bold"/>
                <a:cs typeface="Source Sans Pro Bold"/>
                <a:sym typeface="Source Sans Pro Bold"/>
              </a:rPr>
              <a:t>Content-based filtering successfully provides personalized airline suggestions by matching customer ratings across factors like seat comfort, staff service, </a:t>
            </a:r>
            <a:r>
              <a:rPr lang="en-US" sz="2707" b="1" dirty="0" err="1">
                <a:solidFill>
                  <a:srgbClr val="213363"/>
                </a:solidFill>
                <a:latin typeface="Source Sans Pro Bold"/>
                <a:ea typeface="Source Sans Pro Bold"/>
                <a:cs typeface="Source Sans Pro Bold"/>
                <a:sym typeface="Source Sans Pro Bold"/>
              </a:rPr>
              <a:t>etc</a:t>
            </a:r>
            <a:r>
              <a:rPr lang="en-US" sz="2707" b="1" dirty="0">
                <a:solidFill>
                  <a:srgbClr val="213363"/>
                </a:solidFill>
                <a:latin typeface="Source Sans Pro Bold"/>
                <a:ea typeface="Source Sans Pro Bold"/>
                <a:cs typeface="Source Sans Pro Bold"/>
                <a:sym typeface="Source Sans Pro Bold"/>
              </a:rPr>
              <a:t> ensuring tailored recommendations that align with individual preferences.</a:t>
            </a:r>
          </a:p>
        </p:txBody>
      </p:sp>
      <p:grpSp>
        <p:nvGrpSpPr>
          <p:cNvPr id="10" name="Group 10"/>
          <p:cNvGrpSpPr/>
          <p:nvPr/>
        </p:nvGrpSpPr>
        <p:grpSpPr>
          <a:xfrm>
            <a:off x="12690242" y="6628442"/>
            <a:ext cx="5597738" cy="4982032"/>
            <a:chOff x="0" y="0"/>
            <a:chExt cx="7463651" cy="6642709"/>
          </a:xfrm>
        </p:grpSpPr>
        <p:sp>
          <p:nvSpPr>
            <p:cNvPr id="11" name="Freeform 11"/>
            <p:cNvSpPr/>
            <p:nvPr/>
          </p:nvSpPr>
          <p:spPr>
            <a:xfrm>
              <a:off x="0" y="0"/>
              <a:ext cx="7463409" cy="6642354"/>
            </a:xfrm>
            <a:custGeom>
              <a:avLst/>
              <a:gdLst/>
              <a:ahLst/>
              <a:cxnLst/>
              <a:rect l="l" t="t" r="r" b="b"/>
              <a:pathLst>
                <a:path w="7463409" h="6642354">
                  <a:moveTo>
                    <a:pt x="7459599" y="331470"/>
                  </a:moveTo>
                  <a:cubicBezTo>
                    <a:pt x="7459599" y="331470"/>
                    <a:pt x="5387594" y="0"/>
                    <a:pt x="4085082" y="2826004"/>
                  </a:cubicBezTo>
                  <a:cubicBezTo>
                    <a:pt x="2632583" y="2826004"/>
                    <a:pt x="1835404" y="4029837"/>
                    <a:pt x="1835404" y="5383403"/>
                  </a:cubicBezTo>
                  <a:cubicBezTo>
                    <a:pt x="560451" y="5383403"/>
                    <a:pt x="0" y="6642354"/>
                    <a:pt x="0" y="6642354"/>
                  </a:cubicBezTo>
                  <a:lnTo>
                    <a:pt x="7463409" y="6642354"/>
                  </a:lnTo>
                  <a:lnTo>
                    <a:pt x="7463409" y="331470"/>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sp>
        <p:nvSpPr>
          <p:cNvPr id="12" name="Freeform 12"/>
          <p:cNvSpPr/>
          <p:nvPr/>
        </p:nvSpPr>
        <p:spPr>
          <a:xfrm>
            <a:off x="63096" y="200906"/>
            <a:ext cx="1931208" cy="478162"/>
          </a:xfrm>
          <a:custGeom>
            <a:avLst/>
            <a:gdLst/>
            <a:ahLst/>
            <a:cxnLst/>
            <a:rect l="l" t="t" r="r" b="b"/>
            <a:pathLst>
              <a:path w="1931208" h="478162">
                <a:moveTo>
                  <a:pt x="0" y="0"/>
                </a:moveTo>
                <a:lnTo>
                  <a:pt x="1931208" y="0"/>
                </a:lnTo>
                <a:lnTo>
                  <a:pt x="1931208" y="478162"/>
                </a:lnTo>
                <a:lnTo>
                  <a:pt x="0" y="4781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3" name="Freeform 13"/>
          <p:cNvSpPr/>
          <p:nvPr/>
        </p:nvSpPr>
        <p:spPr>
          <a:xfrm>
            <a:off x="7405370" y="200906"/>
            <a:ext cx="1931208" cy="478162"/>
          </a:xfrm>
          <a:custGeom>
            <a:avLst/>
            <a:gdLst/>
            <a:ahLst/>
            <a:cxnLst/>
            <a:rect l="l" t="t" r="r" b="b"/>
            <a:pathLst>
              <a:path w="1931208" h="478162">
                <a:moveTo>
                  <a:pt x="0" y="0"/>
                </a:moveTo>
                <a:lnTo>
                  <a:pt x="1931208" y="0"/>
                </a:lnTo>
                <a:lnTo>
                  <a:pt x="1931208" y="478162"/>
                </a:lnTo>
                <a:lnTo>
                  <a:pt x="0" y="4781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4" name="Freeform 14"/>
          <p:cNvSpPr/>
          <p:nvPr/>
        </p:nvSpPr>
        <p:spPr>
          <a:xfrm>
            <a:off x="16143481" y="200906"/>
            <a:ext cx="1931208" cy="478162"/>
          </a:xfrm>
          <a:custGeom>
            <a:avLst/>
            <a:gdLst/>
            <a:ahLst/>
            <a:cxnLst/>
            <a:rect l="l" t="t" r="r" b="b"/>
            <a:pathLst>
              <a:path w="1931208" h="478162">
                <a:moveTo>
                  <a:pt x="0" y="0"/>
                </a:moveTo>
                <a:lnTo>
                  <a:pt x="1931208" y="0"/>
                </a:lnTo>
                <a:lnTo>
                  <a:pt x="1931208" y="478162"/>
                </a:lnTo>
                <a:lnTo>
                  <a:pt x="0" y="4781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nvGrpSpPr>
          <p:cNvPr id="15" name="Group 15"/>
          <p:cNvGrpSpPr/>
          <p:nvPr/>
        </p:nvGrpSpPr>
        <p:grpSpPr>
          <a:xfrm>
            <a:off x="-383650" y="8453994"/>
            <a:ext cx="5240710" cy="1833006"/>
            <a:chOff x="0" y="0"/>
            <a:chExt cx="6987613" cy="2444008"/>
          </a:xfrm>
        </p:grpSpPr>
        <p:sp>
          <p:nvSpPr>
            <p:cNvPr id="16" name="Freeform 16"/>
            <p:cNvSpPr/>
            <p:nvPr/>
          </p:nvSpPr>
          <p:spPr>
            <a:xfrm>
              <a:off x="0" y="0"/>
              <a:ext cx="6987667" cy="2443988"/>
            </a:xfrm>
            <a:custGeom>
              <a:avLst/>
              <a:gdLst/>
              <a:ahLst/>
              <a:cxnLst/>
              <a:rect l="l" t="t" r="r" b="b"/>
              <a:pathLst>
                <a:path w="6987667" h="2443988">
                  <a:moveTo>
                    <a:pt x="6987667" y="359410"/>
                  </a:moveTo>
                  <a:cubicBezTo>
                    <a:pt x="6987667" y="359410"/>
                    <a:pt x="5692394" y="0"/>
                    <a:pt x="4149217" y="1533017"/>
                  </a:cubicBezTo>
                  <a:cubicBezTo>
                    <a:pt x="2975229" y="642493"/>
                    <a:pt x="2256663" y="1239393"/>
                    <a:pt x="1619377" y="1877060"/>
                  </a:cubicBezTo>
                  <a:cubicBezTo>
                    <a:pt x="379476" y="1477391"/>
                    <a:pt x="0" y="2443988"/>
                    <a:pt x="0" y="2443988"/>
                  </a:cubicBezTo>
                  <a:lnTo>
                    <a:pt x="6987667" y="2443988"/>
                  </a:lnTo>
                  <a:close/>
                </a:path>
              </a:pathLst>
            </a:custGeom>
            <a:gradFill rotWithShape="1">
              <a:gsLst>
                <a:gs pos="0">
                  <a:srgbClr val="FEFAF9">
                    <a:alpha val="7906"/>
                  </a:srgbClr>
                </a:gs>
                <a:gs pos="100000">
                  <a:srgbClr val="FEFAF9">
                    <a:alpha val="42000"/>
                  </a:srgbClr>
                </a:gs>
              </a:gsLst>
              <a:lin ang="8576905"/>
            </a:gradFill>
          </p:spPr>
          <p:txBody>
            <a:bodyPr/>
            <a:lstStyle/>
            <a:p>
              <a:endParaRPr lang="en-IN"/>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368992" y="3178325"/>
            <a:ext cx="17550016" cy="5676005"/>
          </a:xfrm>
          <a:custGeom>
            <a:avLst/>
            <a:gdLst/>
            <a:ahLst/>
            <a:cxnLst/>
            <a:rect l="l" t="t" r="r" b="b"/>
            <a:pathLst>
              <a:path w="17550016" h="5676005">
                <a:moveTo>
                  <a:pt x="0" y="0"/>
                </a:moveTo>
                <a:lnTo>
                  <a:pt x="17550016" y="0"/>
                </a:lnTo>
                <a:lnTo>
                  <a:pt x="17550016" y="5676005"/>
                </a:lnTo>
                <a:lnTo>
                  <a:pt x="0" y="5676005"/>
                </a:lnTo>
                <a:lnTo>
                  <a:pt x="0" y="0"/>
                </a:lnTo>
                <a:close/>
              </a:path>
            </a:pathLst>
          </a:custGeom>
          <a:blipFill>
            <a:blip r:embed="rId2"/>
            <a:stretch>
              <a:fillRect t="-437" b="-437"/>
            </a:stretch>
          </a:blipFill>
        </p:spPr>
        <p:txBody>
          <a:bodyPr/>
          <a:lstStyle/>
          <a:p>
            <a:endParaRPr lang="en-IN"/>
          </a:p>
        </p:txBody>
      </p:sp>
      <p:sp>
        <p:nvSpPr>
          <p:cNvPr id="3" name="TextBox 3"/>
          <p:cNvSpPr txBox="1"/>
          <p:nvPr/>
        </p:nvSpPr>
        <p:spPr>
          <a:xfrm>
            <a:off x="2022203" y="7901395"/>
            <a:ext cx="4229859" cy="514350"/>
          </a:xfrm>
          <a:prstGeom prst="rect">
            <a:avLst/>
          </a:prstGeom>
        </p:spPr>
        <p:txBody>
          <a:bodyPr lIns="0" tIns="0" rIns="0" bIns="0" rtlCol="0" anchor="t">
            <a:spAutoFit/>
          </a:bodyPr>
          <a:lstStyle/>
          <a:p>
            <a:pPr algn="ctr">
              <a:lnSpc>
                <a:spcPts val="4200"/>
              </a:lnSpc>
            </a:pPr>
            <a:r>
              <a:rPr lang="en-US" sz="3000" b="1">
                <a:solidFill>
                  <a:srgbClr val="213363"/>
                </a:solidFill>
                <a:latin typeface="Source Sans Pro Bold"/>
                <a:ea typeface="Source Sans Pro Bold"/>
                <a:cs typeface="Source Sans Pro Bold"/>
                <a:sym typeface="Source Sans Pro Bold"/>
              </a:rPr>
              <a:t>Data Quality</a:t>
            </a:r>
          </a:p>
        </p:txBody>
      </p:sp>
      <p:sp>
        <p:nvSpPr>
          <p:cNvPr id="4" name="TextBox 4"/>
          <p:cNvSpPr txBox="1"/>
          <p:nvPr/>
        </p:nvSpPr>
        <p:spPr>
          <a:xfrm>
            <a:off x="9239250" y="7645458"/>
            <a:ext cx="4229859" cy="1047750"/>
          </a:xfrm>
          <a:prstGeom prst="rect">
            <a:avLst/>
          </a:prstGeom>
        </p:spPr>
        <p:txBody>
          <a:bodyPr lIns="0" tIns="0" rIns="0" bIns="0" rtlCol="0" anchor="t">
            <a:spAutoFit/>
          </a:bodyPr>
          <a:lstStyle/>
          <a:p>
            <a:pPr algn="ctr">
              <a:lnSpc>
                <a:spcPts val="4200"/>
              </a:lnSpc>
            </a:pPr>
            <a:r>
              <a:rPr lang="en-US" sz="3000" b="1">
                <a:solidFill>
                  <a:srgbClr val="213363"/>
                </a:solidFill>
                <a:latin typeface="Source Sans Pro Bold"/>
                <a:ea typeface="Source Sans Pro Bold"/>
                <a:cs typeface="Source Sans Pro Bold"/>
                <a:sym typeface="Source Sans Pro Bold"/>
              </a:rPr>
              <a:t>Content Based Filtering Challenge</a:t>
            </a:r>
          </a:p>
        </p:txBody>
      </p:sp>
      <p:sp>
        <p:nvSpPr>
          <p:cNvPr id="5" name="TextBox 5"/>
          <p:cNvSpPr txBox="1"/>
          <p:nvPr/>
        </p:nvSpPr>
        <p:spPr>
          <a:xfrm>
            <a:off x="5616579" y="3253334"/>
            <a:ext cx="4229859" cy="1047750"/>
          </a:xfrm>
          <a:prstGeom prst="rect">
            <a:avLst/>
          </a:prstGeom>
        </p:spPr>
        <p:txBody>
          <a:bodyPr lIns="0" tIns="0" rIns="0" bIns="0" rtlCol="0" anchor="t">
            <a:spAutoFit/>
          </a:bodyPr>
          <a:lstStyle/>
          <a:p>
            <a:pPr algn="ctr">
              <a:lnSpc>
                <a:spcPts val="4200"/>
              </a:lnSpc>
            </a:pPr>
            <a:r>
              <a:rPr lang="en-US" sz="3000" b="1">
                <a:solidFill>
                  <a:srgbClr val="213363"/>
                </a:solidFill>
                <a:latin typeface="Source Sans Pro Bold"/>
                <a:ea typeface="Source Sans Pro Bold"/>
                <a:cs typeface="Source Sans Pro Bold"/>
                <a:sym typeface="Source Sans Pro Bold"/>
              </a:rPr>
              <a:t>Sentiment Analysis Challenges</a:t>
            </a:r>
          </a:p>
        </p:txBody>
      </p:sp>
      <p:sp>
        <p:nvSpPr>
          <p:cNvPr id="6" name="TextBox 6"/>
          <p:cNvSpPr txBox="1"/>
          <p:nvPr/>
        </p:nvSpPr>
        <p:spPr>
          <a:xfrm>
            <a:off x="12848019" y="3507752"/>
            <a:ext cx="4229859" cy="514350"/>
          </a:xfrm>
          <a:prstGeom prst="rect">
            <a:avLst/>
          </a:prstGeom>
        </p:spPr>
        <p:txBody>
          <a:bodyPr lIns="0" tIns="0" rIns="0" bIns="0" rtlCol="0" anchor="t">
            <a:spAutoFit/>
          </a:bodyPr>
          <a:lstStyle/>
          <a:p>
            <a:pPr algn="ctr">
              <a:lnSpc>
                <a:spcPts val="4200"/>
              </a:lnSpc>
            </a:pPr>
            <a:r>
              <a:rPr lang="en-US" sz="3000" b="1">
                <a:solidFill>
                  <a:srgbClr val="213363"/>
                </a:solidFill>
                <a:latin typeface="Source Sans Pro Bold"/>
                <a:ea typeface="Source Sans Pro Bold"/>
                <a:cs typeface="Source Sans Pro Bold"/>
                <a:sym typeface="Source Sans Pro Bold"/>
              </a:rPr>
              <a:t>Scalability and Efficiency</a:t>
            </a:r>
          </a:p>
        </p:txBody>
      </p:sp>
      <p:sp>
        <p:nvSpPr>
          <p:cNvPr id="7" name="Freeform 7"/>
          <p:cNvSpPr/>
          <p:nvPr/>
        </p:nvSpPr>
        <p:spPr>
          <a:xfrm>
            <a:off x="2492371" y="-363024"/>
            <a:ext cx="13303257" cy="2287580"/>
          </a:xfrm>
          <a:custGeom>
            <a:avLst/>
            <a:gdLst/>
            <a:ahLst/>
            <a:cxnLst/>
            <a:rect l="l" t="t" r="r" b="b"/>
            <a:pathLst>
              <a:path w="13303257" h="2287580">
                <a:moveTo>
                  <a:pt x="0" y="0"/>
                </a:moveTo>
                <a:lnTo>
                  <a:pt x="13303258" y="0"/>
                </a:lnTo>
                <a:lnTo>
                  <a:pt x="13303258" y="2287581"/>
                </a:lnTo>
                <a:lnTo>
                  <a:pt x="0" y="22875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TextBox 8"/>
          <p:cNvSpPr txBox="1"/>
          <p:nvPr/>
        </p:nvSpPr>
        <p:spPr>
          <a:xfrm>
            <a:off x="2643216" y="742950"/>
            <a:ext cx="13001569" cy="1352550"/>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Limitations</a:t>
            </a:r>
          </a:p>
        </p:txBody>
      </p:sp>
      <p:grpSp>
        <p:nvGrpSpPr>
          <p:cNvPr id="9" name="Group 9"/>
          <p:cNvGrpSpPr/>
          <p:nvPr/>
        </p:nvGrpSpPr>
        <p:grpSpPr>
          <a:xfrm>
            <a:off x="14107696" y="6589852"/>
            <a:ext cx="4180320" cy="3720516"/>
            <a:chOff x="0" y="0"/>
            <a:chExt cx="5573760" cy="4960688"/>
          </a:xfrm>
        </p:grpSpPr>
        <p:sp>
          <p:nvSpPr>
            <p:cNvPr id="10" name="Freeform 10"/>
            <p:cNvSpPr/>
            <p:nvPr/>
          </p:nvSpPr>
          <p:spPr>
            <a:xfrm>
              <a:off x="0" y="0"/>
              <a:ext cx="5573522" cy="4960493"/>
            </a:xfrm>
            <a:custGeom>
              <a:avLst/>
              <a:gdLst/>
              <a:ahLst/>
              <a:cxnLst/>
              <a:rect l="l" t="t" r="r" b="b"/>
              <a:pathLst>
                <a:path w="5573522" h="4960493">
                  <a:moveTo>
                    <a:pt x="5570728" y="247523"/>
                  </a:moveTo>
                  <a:cubicBezTo>
                    <a:pt x="5570728" y="247523"/>
                    <a:pt x="4023360" y="0"/>
                    <a:pt x="3050667" y="2110359"/>
                  </a:cubicBezTo>
                  <a:cubicBezTo>
                    <a:pt x="1965960" y="2110359"/>
                    <a:pt x="1370584" y="3009392"/>
                    <a:pt x="1370584" y="4020185"/>
                  </a:cubicBezTo>
                  <a:cubicBezTo>
                    <a:pt x="418592" y="4020312"/>
                    <a:pt x="0" y="4960493"/>
                    <a:pt x="0" y="4960493"/>
                  </a:cubicBezTo>
                  <a:lnTo>
                    <a:pt x="5573522" y="4960493"/>
                  </a:lnTo>
                  <a:lnTo>
                    <a:pt x="5573522" y="247523"/>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sp>
        <p:nvSpPr>
          <p:cNvPr id="11" name="Freeform 11"/>
          <p:cNvSpPr/>
          <p:nvPr/>
        </p:nvSpPr>
        <p:spPr>
          <a:xfrm>
            <a:off x="4137132" y="5143500"/>
            <a:ext cx="3975178" cy="631158"/>
          </a:xfrm>
          <a:custGeom>
            <a:avLst/>
            <a:gdLst/>
            <a:ahLst/>
            <a:cxnLst/>
            <a:rect l="l" t="t" r="r" b="b"/>
            <a:pathLst>
              <a:path w="3975178" h="631158">
                <a:moveTo>
                  <a:pt x="0" y="0"/>
                </a:moveTo>
                <a:lnTo>
                  <a:pt x="3975178" y="0"/>
                </a:lnTo>
                <a:lnTo>
                  <a:pt x="3975178" y="631158"/>
                </a:lnTo>
                <a:lnTo>
                  <a:pt x="0" y="6311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2" name="Freeform 12"/>
          <p:cNvSpPr/>
          <p:nvPr/>
        </p:nvSpPr>
        <p:spPr>
          <a:xfrm rot="8754690">
            <a:off x="-478418" y="2339492"/>
            <a:ext cx="3014236" cy="1677666"/>
          </a:xfrm>
          <a:custGeom>
            <a:avLst/>
            <a:gdLst/>
            <a:ahLst/>
            <a:cxnLst/>
            <a:rect l="l" t="t" r="r" b="b"/>
            <a:pathLst>
              <a:path w="3014236" h="1677666">
                <a:moveTo>
                  <a:pt x="0" y="0"/>
                </a:moveTo>
                <a:lnTo>
                  <a:pt x="3014236" y="0"/>
                </a:lnTo>
                <a:lnTo>
                  <a:pt x="3014236" y="1677666"/>
                </a:lnTo>
                <a:lnTo>
                  <a:pt x="0" y="16776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3" name="Freeform 13"/>
          <p:cNvSpPr/>
          <p:nvPr/>
        </p:nvSpPr>
        <p:spPr>
          <a:xfrm>
            <a:off x="368992" y="185367"/>
            <a:ext cx="1931208" cy="478162"/>
          </a:xfrm>
          <a:custGeom>
            <a:avLst/>
            <a:gdLst/>
            <a:ahLst/>
            <a:cxnLst/>
            <a:rect l="l" t="t" r="r" b="b"/>
            <a:pathLst>
              <a:path w="1931208" h="478162">
                <a:moveTo>
                  <a:pt x="0" y="0"/>
                </a:moveTo>
                <a:lnTo>
                  <a:pt x="1931208" y="0"/>
                </a:lnTo>
                <a:lnTo>
                  <a:pt x="1931208" y="478162"/>
                </a:lnTo>
                <a:lnTo>
                  <a:pt x="0" y="4781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4" name="Freeform 14"/>
          <p:cNvSpPr/>
          <p:nvPr/>
        </p:nvSpPr>
        <p:spPr>
          <a:xfrm>
            <a:off x="16356808" y="0"/>
            <a:ext cx="1931208" cy="478162"/>
          </a:xfrm>
          <a:custGeom>
            <a:avLst/>
            <a:gdLst/>
            <a:ahLst/>
            <a:cxnLst/>
            <a:rect l="l" t="t" r="r" b="b"/>
            <a:pathLst>
              <a:path w="1931208" h="478162">
                <a:moveTo>
                  <a:pt x="0" y="0"/>
                </a:moveTo>
                <a:lnTo>
                  <a:pt x="1931208" y="0"/>
                </a:lnTo>
                <a:lnTo>
                  <a:pt x="1931208" y="478162"/>
                </a:lnTo>
                <a:lnTo>
                  <a:pt x="0" y="4781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5" name="Freeform 15"/>
          <p:cNvSpPr/>
          <p:nvPr/>
        </p:nvSpPr>
        <p:spPr>
          <a:xfrm>
            <a:off x="7915230" y="0"/>
            <a:ext cx="1931208" cy="478162"/>
          </a:xfrm>
          <a:custGeom>
            <a:avLst/>
            <a:gdLst/>
            <a:ahLst/>
            <a:cxnLst/>
            <a:rect l="l" t="t" r="r" b="b"/>
            <a:pathLst>
              <a:path w="1931208" h="478162">
                <a:moveTo>
                  <a:pt x="0" y="0"/>
                </a:moveTo>
                <a:lnTo>
                  <a:pt x="1931208" y="0"/>
                </a:lnTo>
                <a:lnTo>
                  <a:pt x="1931208" y="478162"/>
                </a:lnTo>
                <a:lnTo>
                  <a:pt x="0" y="4781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4139692" y="8140600"/>
            <a:ext cx="26262584" cy="2146456"/>
          </a:xfrm>
          <a:custGeom>
            <a:avLst/>
            <a:gdLst/>
            <a:ahLst/>
            <a:cxnLst/>
            <a:rect l="l" t="t" r="r" b="b"/>
            <a:pathLst>
              <a:path w="26262584" h="2146456">
                <a:moveTo>
                  <a:pt x="0" y="0"/>
                </a:moveTo>
                <a:lnTo>
                  <a:pt x="26262584" y="0"/>
                </a:lnTo>
                <a:lnTo>
                  <a:pt x="26262584" y="2146456"/>
                </a:lnTo>
                <a:lnTo>
                  <a:pt x="0" y="2146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659341" y="185990"/>
            <a:ext cx="1931208" cy="478162"/>
          </a:xfrm>
          <a:custGeom>
            <a:avLst/>
            <a:gdLst/>
            <a:ahLst/>
            <a:cxnLst/>
            <a:rect l="l" t="t" r="r" b="b"/>
            <a:pathLst>
              <a:path w="1931208" h="478162">
                <a:moveTo>
                  <a:pt x="0" y="0"/>
                </a:moveTo>
                <a:lnTo>
                  <a:pt x="1931208" y="0"/>
                </a:lnTo>
                <a:lnTo>
                  <a:pt x="1931208" y="478162"/>
                </a:lnTo>
                <a:lnTo>
                  <a:pt x="0" y="4781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5106664" y="185990"/>
            <a:ext cx="1931208" cy="478162"/>
          </a:xfrm>
          <a:custGeom>
            <a:avLst/>
            <a:gdLst/>
            <a:ahLst/>
            <a:cxnLst/>
            <a:rect l="l" t="t" r="r" b="b"/>
            <a:pathLst>
              <a:path w="1931208" h="478162">
                <a:moveTo>
                  <a:pt x="0" y="0"/>
                </a:moveTo>
                <a:lnTo>
                  <a:pt x="1931208" y="0"/>
                </a:lnTo>
                <a:lnTo>
                  <a:pt x="1931208" y="478162"/>
                </a:lnTo>
                <a:lnTo>
                  <a:pt x="0" y="4781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a:off x="16759026" y="4587641"/>
            <a:ext cx="1528974" cy="4021518"/>
          </a:xfrm>
          <a:custGeom>
            <a:avLst/>
            <a:gdLst/>
            <a:ahLst/>
            <a:cxnLst/>
            <a:rect l="l" t="t" r="r" b="b"/>
            <a:pathLst>
              <a:path w="1528974" h="4021518">
                <a:moveTo>
                  <a:pt x="0" y="0"/>
                </a:moveTo>
                <a:lnTo>
                  <a:pt x="1528974" y="0"/>
                </a:lnTo>
                <a:lnTo>
                  <a:pt x="1528974" y="4021518"/>
                </a:lnTo>
                <a:lnTo>
                  <a:pt x="0" y="40215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109542" y="6663097"/>
            <a:ext cx="1330472" cy="3892124"/>
          </a:xfrm>
          <a:custGeom>
            <a:avLst/>
            <a:gdLst/>
            <a:ahLst/>
            <a:cxnLst/>
            <a:rect l="l" t="t" r="r" b="b"/>
            <a:pathLst>
              <a:path w="1330472" h="3892124">
                <a:moveTo>
                  <a:pt x="0" y="0"/>
                </a:moveTo>
                <a:lnTo>
                  <a:pt x="1330472" y="0"/>
                </a:lnTo>
                <a:lnTo>
                  <a:pt x="1330472" y="3892124"/>
                </a:lnTo>
                <a:lnTo>
                  <a:pt x="0" y="38921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nvGrpSpPr>
          <p:cNvPr id="7" name="Group 7"/>
          <p:cNvGrpSpPr/>
          <p:nvPr/>
        </p:nvGrpSpPr>
        <p:grpSpPr>
          <a:xfrm>
            <a:off x="2196089" y="4224492"/>
            <a:ext cx="1181638" cy="1111718"/>
            <a:chOff x="0" y="0"/>
            <a:chExt cx="2151295" cy="2024000"/>
          </a:xfrm>
        </p:grpSpPr>
        <p:sp>
          <p:nvSpPr>
            <p:cNvPr id="8" name="Freeform 8"/>
            <p:cNvSpPr/>
            <p:nvPr/>
          </p:nvSpPr>
          <p:spPr>
            <a:xfrm>
              <a:off x="0" y="0"/>
              <a:ext cx="2151421" cy="2024126"/>
            </a:xfrm>
            <a:custGeom>
              <a:avLst/>
              <a:gdLst/>
              <a:ahLst/>
              <a:cxnLst/>
              <a:rect l="l" t="t" r="r" b="b"/>
              <a:pathLst>
                <a:path w="2151421" h="2024126">
                  <a:moveTo>
                    <a:pt x="0" y="1012063"/>
                  </a:moveTo>
                  <a:cubicBezTo>
                    <a:pt x="0" y="453136"/>
                    <a:pt x="481635" y="0"/>
                    <a:pt x="1075715" y="0"/>
                  </a:cubicBezTo>
                  <a:cubicBezTo>
                    <a:pt x="1669794" y="0"/>
                    <a:pt x="2151421" y="453136"/>
                    <a:pt x="2151421" y="1012063"/>
                  </a:cubicBezTo>
                  <a:cubicBezTo>
                    <a:pt x="2151421" y="1570990"/>
                    <a:pt x="1669794" y="2024126"/>
                    <a:pt x="1075715" y="2024126"/>
                  </a:cubicBezTo>
                  <a:cubicBezTo>
                    <a:pt x="481635" y="2024126"/>
                    <a:pt x="0" y="1570863"/>
                    <a:pt x="0" y="1012063"/>
                  </a:cubicBezTo>
                  <a:close/>
                </a:path>
              </a:pathLst>
            </a:custGeom>
            <a:solidFill>
              <a:srgbClr val="213363"/>
            </a:solidFill>
          </p:spPr>
          <p:txBody>
            <a:bodyPr/>
            <a:lstStyle/>
            <a:p>
              <a:endParaRPr lang="en-IN"/>
            </a:p>
          </p:txBody>
        </p:sp>
      </p:grpSp>
      <p:grpSp>
        <p:nvGrpSpPr>
          <p:cNvPr id="9" name="Group 9"/>
          <p:cNvGrpSpPr/>
          <p:nvPr/>
        </p:nvGrpSpPr>
        <p:grpSpPr>
          <a:xfrm>
            <a:off x="2786908" y="4957608"/>
            <a:ext cx="252543" cy="237600"/>
            <a:chOff x="0" y="0"/>
            <a:chExt cx="336724" cy="316800"/>
          </a:xfrm>
        </p:grpSpPr>
        <p:sp>
          <p:nvSpPr>
            <p:cNvPr id="10" name="Freeform 10"/>
            <p:cNvSpPr/>
            <p:nvPr/>
          </p:nvSpPr>
          <p:spPr>
            <a:xfrm>
              <a:off x="0" y="0"/>
              <a:ext cx="336659" cy="316738"/>
            </a:xfrm>
            <a:custGeom>
              <a:avLst/>
              <a:gdLst/>
              <a:ahLst/>
              <a:cxnLst/>
              <a:rect l="l" t="t" r="r" b="b"/>
              <a:pathLst>
                <a:path w="336659" h="316738">
                  <a:moveTo>
                    <a:pt x="0" y="158369"/>
                  </a:moveTo>
                  <a:cubicBezTo>
                    <a:pt x="0" y="70866"/>
                    <a:pt x="75323" y="0"/>
                    <a:pt x="168329" y="0"/>
                  </a:cubicBezTo>
                  <a:cubicBezTo>
                    <a:pt x="261336" y="0"/>
                    <a:pt x="336659" y="70866"/>
                    <a:pt x="336659" y="158369"/>
                  </a:cubicBezTo>
                  <a:cubicBezTo>
                    <a:pt x="336659" y="245872"/>
                    <a:pt x="261336" y="316738"/>
                    <a:pt x="168329" y="316738"/>
                  </a:cubicBezTo>
                  <a:cubicBezTo>
                    <a:pt x="75323" y="316738"/>
                    <a:pt x="0" y="245872"/>
                    <a:pt x="0" y="158369"/>
                  </a:cubicBezTo>
                  <a:close/>
                </a:path>
              </a:pathLst>
            </a:custGeom>
            <a:solidFill>
              <a:srgbClr val="213363"/>
            </a:solidFill>
          </p:spPr>
          <p:txBody>
            <a:bodyPr/>
            <a:lstStyle/>
            <a:p>
              <a:endParaRPr lang="en-IN"/>
            </a:p>
          </p:txBody>
        </p:sp>
      </p:grpSp>
      <p:grpSp>
        <p:nvGrpSpPr>
          <p:cNvPr id="11" name="Group 11"/>
          <p:cNvGrpSpPr/>
          <p:nvPr/>
        </p:nvGrpSpPr>
        <p:grpSpPr>
          <a:xfrm>
            <a:off x="6920711" y="6578155"/>
            <a:ext cx="252543" cy="237600"/>
            <a:chOff x="0" y="0"/>
            <a:chExt cx="336724" cy="316800"/>
          </a:xfrm>
        </p:grpSpPr>
        <p:sp>
          <p:nvSpPr>
            <p:cNvPr id="12" name="Freeform 12"/>
            <p:cNvSpPr/>
            <p:nvPr/>
          </p:nvSpPr>
          <p:spPr>
            <a:xfrm>
              <a:off x="0" y="0"/>
              <a:ext cx="336659" cy="316738"/>
            </a:xfrm>
            <a:custGeom>
              <a:avLst/>
              <a:gdLst/>
              <a:ahLst/>
              <a:cxnLst/>
              <a:rect l="l" t="t" r="r" b="b"/>
              <a:pathLst>
                <a:path w="336659" h="316738">
                  <a:moveTo>
                    <a:pt x="0" y="158369"/>
                  </a:moveTo>
                  <a:cubicBezTo>
                    <a:pt x="0" y="70866"/>
                    <a:pt x="75323" y="0"/>
                    <a:pt x="168329" y="0"/>
                  </a:cubicBezTo>
                  <a:cubicBezTo>
                    <a:pt x="261336" y="0"/>
                    <a:pt x="336659" y="70866"/>
                    <a:pt x="336659" y="158369"/>
                  </a:cubicBezTo>
                  <a:cubicBezTo>
                    <a:pt x="336659" y="245872"/>
                    <a:pt x="261336" y="316738"/>
                    <a:pt x="168329" y="316738"/>
                  </a:cubicBezTo>
                  <a:cubicBezTo>
                    <a:pt x="75323" y="316738"/>
                    <a:pt x="0" y="245872"/>
                    <a:pt x="0" y="158369"/>
                  </a:cubicBezTo>
                  <a:close/>
                </a:path>
              </a:pathLst>
            </a:custGeom>
            <a:solidFill>
              <a:srgbClr val="213363"/>
            </a:solidFill>
          </p:spPr>
          <p:txBody>
            <a:bodyPr/>
            <a:lstStyle/>
            <a:p>
              <a:endParaRPr lang="en-IN"/>
            </a:p>
          </p:txBody>
        </p:sp>
      </p:grpSp>
      <p:grpSp>
        <p:nvGrpSpPr>
          <p:cNvPr id="13" name="Group 13"/>
          <p:cNvGrpSpPr/>
          <p:nvPr/>
        </p:nvGrpSpPr>
        <p:grpSpPr>
          <a:xfrm>
            <a:off x="11054514" y="4551577"/>
            <a:ext cx="252543" cy="237600"/>
            <a:chOff x="0" y="0"/>
            <a:chExt cx="336724" cy="316800"/>
          </a:xfrm>
        </p:grpSpPr>
        <p:sp>
          <p:nvSpPr>
            <p:cNvPr id="14" name="Freeform 14"/>
            <p:cNvSpPr/>
            <p:nvPr/>
          </p:nvSpPr>
          <p:spPr>
            <a:xfrm>
              <a:off x="0" y="0"/>
              <a:ext cx="336659" cy="316738"/>
            </a:xfrm>
            <a:custGeom>
              <a:avLst/>
              <a:gdLst/>
              <a:ahLst/>
              <a:cxnLst/>
              <a:rect l="l" t="t" r="r" b="b"/>
              <a:pathLst>
                <a:path w="336659" h="316738">
                  <a:moveTo>
                    <a:pt x="0" y="158369"/>
                  </a:moveTo>
                  <a:cubicBezTo>
                    <a:pt x="0" y="70866"/>
                    <a:pt x="75323" y="0"/>
                    <a:pt x="168329" y="0"/>
                  </a:cubicBezTo>
                  <a:cubicBezTo>
                    <a:pt x="261336" y="0"/>
                    <a:pt x="336659" y="70866"/>
                    <a:pt x="336659" y="158369"/>
                  </a:cubicBezTo>
                  <a:cubicBezTo>
                    <a:pt x="336659" y="245872"/>
                    <a:pt x="261336" y="316738"/>
                    <a:pt x="168329" y="316738"/>
                  </a:cubicBezTo>
                  <a:cubicBezTo>
                    <a:pt x="75323" y="316738"/>
                    <a:pt x="0" y="245872"/>
                    <a:pt x="0" y="158369"/>
                  </a:cubicBezTo>
                  <a:close/>
                </a:path>
              </a:pathLst>
            </a:custGeom>
            <a:solidFill>
              <a:srgbClr val="213363"/>
            </a:solidFill>
          </p:spPr>
          <p:txBody>
            <a:bodyPr/>
            <a:lstStyle/>
            <a:p>
              <a:endParaRPr lang="en-IN"/>
            </a:p>
          </p:txBody>
        </p:sp>
      </p:grpSp>
      <p:grpSp>
        <p:nvGrpSpPr>
          <p:cNvPr id="15" name="Group 15"/>
          <p:cNvGrpSpPr/>
          <p:nvPr/>
        </p:nvGrpSpPr>
        <p:grpSpPr>
          <a:xfrm>
            <a:off x="15188318" y="6290924"/>
            <a:ext cx="252543" cy="237600"/>
            <a:chOff x="0" y="0"/>
            <a:chExt cx="336724" cy="316800"/>
          </a:xfrm>
        </p:grpSpPr>
        <p:sp>
          <p:nvSpPr>
            <p:cNvPr id="16" name="Freeform 16"/>
            <p:cNvSpPr/>
            <p:nvPr/>
          </p:nvSpPr>
          <p:spPr>
            <a:xfrm>
              <a:off x="0" y="0"/>
              <a:ext cx="336659" cy="316738"/>
            </a:xfrm>
            <a:custGeom>
              <a:avLst/>
              <a:gdLst/>
              <a:ahLst/>
              <a:cxnLst/>
              <a:rect l="l" t="t" r="r" b="b"/>
              <a:pathLst>
                <a:path w="336659" h="316738">
                  <a:moveTo>
                    <a:pt x="0" y="158369"/>
                  </a:moveTo>
                  <a:cubicBezTo>
                    <a:pt x="0" y="70866"/>
                    <a:pt x="75323" y="0"/>
                    <a:pt x="168329" y="0"/>
                  </a:cubicBezTo>
                  <a:cubicBezTo>
                    <a:pt x="261336" y="0"/>
                    <a:pt x="336659" y="70866"/>
                    <a:pt x="336659" y="158369"/>
                  </a:cubicBezTo>
                  <a:cubicBezTo>
                    <a:pt x="336659" y="245872"/>
                    <a:pt x="261336" y="316738"/>
                    <a:pt x="168329" y="316738"/>
                  </a:cubicBezTo>
                  <a:cubicBezTo>
                    <a:pt x="75323" y="316738"/>
                    <a:pt x="0" y="245872"/>
                    <a:pt x="0" y="158369"/>
                  </a:cubicBezTo>
                  <a:close/>
                </a:path>
              </a:pathLst>
            </a:custGeom>
            <a:solidFill>
              <a:srgbClr val="213363"/>
            </a:solidFill>
          </p:spPr>
          <p:txBody>
            <a:bodyPr/>
            <a:lstStyle/>
            <a:p>
              <a:endParaRPr lang="en-IN"/>
            </a:p>
          </p:txBody>
        </p:sp>
      </p:grpSp>
      <p:sp>
        <p:nvSpPr>
          <p:cNvPr id="17" name="AutoShape 17"/>
          <p:cNvSpPr/>
          <p:nvPr/>
        </p:nvSpPr>
        <p:spPr>
          <a:xfrm>
            <a:off x="2913179" y="5195162"/>
            <a:ext cx="4015963" cy="1458983"/>
          </a:xfrm>
          <a:prstGeom prst="line">
            <a:avLst/>
          </a:prstGeom>
          <a:ln w="19050" cap="rnd">
            <a:solidFill>
              <a:srgbClr val="213363"/>
            </a:solidFill>
            <a:prstDash val="solid"/>
            <a:headEnd type="none" w="sm" len="sm"/>
            <a:tailEnd type="none" w="sm" len="sm"/>
          </a:ln>
        </p:spPr>
        <p:txBody>
          <a:bodyPr/>
          <a:lstStyle/>
          <a:p>
            <a:endParaRPr lang="en-IN"/>
          </a:p>
        </p:txBody>
      </p:sp>
      <p:sp>
        <p:nvSpPr>
          <p:cNvPr id="18" name="AutoShape 18"/>
          <p:cNvSpPr/>
          <p:nvPr/>
        </p:nvSpPr>
        <p:spPr>
          <a:xfrm flipV="1">
            <a:off x="7046983" y="4789130"/>
            <a:ext cx="4133803" cy="2026578"/>
          </a:xfrm>
          <a:prstGeom prst="line">
            <a:avLst/>
          </a:prstGeom>
          <a:ln w="19050" cap="rnd">
            <a:solidFill>
              <a:srgbClr val="000000"/>
            </a:solidFill>
            <a:prstDash val="solid"/>
            <a:headEnd type="none" w="sm" len="sm"/>
            <a:tailEnd type="none" w="sm" len="sm"/>
          </a:ln>
        </p:spPr>
        <p:txBody>
          <a:bodyPr/>
          <a:lstStyle/>
          <a:p>
            <a:endParaRPr lang="en-IN"/>
          </a:p>
        </p:txBody>
      </p:sp>
      <p:sp>
        <p:nvSpPr>
          <p:cNvPr id="19" name="AutoShape 19"/>
          <p:cNvSpPr/>
          <p:nvPr/>
        </p:nvSpPr>
        <p:spPr>
          <a:xfrm>
            <a:off x="11180786" y="4789130"/>
            <a:ext cx="4133803" cy="1739347"/>
          </a:xfrm>
          <a:prstGeom prst="line">
            <a:avLst/>
          </a:prstGeom>
          <a:ln w="19050" cap="rnd">
            <a:solidFill>
              <a:srgbClr val="000000"/>
            </a:solidFill>
            <a:prstDash val="solid"/>
            <a:headEnd type="none" w="sm" len="sm"/>
            <a:tailEnd type="none" w="sm" len="sm"/>
          </a:ln>
        </p:spPr>
        <p:txBody>
          <a:bodyPr/>
          <a:lstStyle/>
          <a:p>
            <a:endParaRPr lang="en-IN"/>
          </a:p>
        </p:txBody>
      </p:sp>
      <p:grpSp>
        <p:nvGrpSpPr>
          <p:cNvPr id="20" name="Group 20"/>
          <p:cNvGrpSpPr/>
          <p:nvPr/>
        </p:nvGrpSpPr>
        <p:grpSpPr>
          <a:xfrm>
            <a:off x="6456164" y="5972665"/>
            <a:ext cx="1181638" cy="1111718"/>
            <a:chOff x="0" y="0"/>
            <a:chExt cx="2151295" cy="2024000"/>
          </a:xfrm>
        </p:grpSpPr>
        <p:sp>
          <p:nvSpPr>
            <p:cNvPr id="21" name="Freeform 21"/>
            <p:cNvSpPr/>
            <p:nvPr/>
          </p:nvSpPr>
          <p:spPr>
            <a:xfrm>
              <a:off x="0" y="0"/>
              <a:ext cx="2151421" cy="2024126"/>
            </a:xfrm>
            <a:custGeom>
              <a:avLst/>
              <a:gdLst/>
              <a:ahLst/>
              <a:cxnLst/>
              <a:rect l="l" t="t" r="r" b="b"/>
              <a:pathLst>
                <a:path w="2151421" h="2024126">
                  <a:moveTo>
                    <a:pt x="0" y="1012063"/>
                  </a:moveTo>
                  <a:cubicBezTo>
                    <a:pt x="0" y="453136"/>
                    <a:pt x="481635" y="0"/>
                    <a:pt x="1075715" y="0"/>
                  </a:cubicBezTo>
                  <a:cubicBezTo>
                    <a:pt x="1669794" y="0"/>
                    <a:pt x="2151421" y="453136"/>
                    <a:pt x="2151421" y="1012063"/>
                  </a:cubicBezTo>
                  <a:cubicBezTo>
                    <a:pt x="2151421" y="1570990"/>
                    <a:pt x="1669794" y="2024126"/>
                    <a:pt x="1075715" y="2024126"/>
                  </a:cubicBezTo>
                  <a:cubicBezTo>
                    <a:pt x="481635" y="2024126"/>
                    <a:pt x="0" y="1570863"/>
                    <a:pt x="0" y="1012063"/>
                  </a:cubicBezTo>
                  <a:close/>
                </a:path>
              </a:pathLst>
            </a:custGeom>
            <a:solidFill>
              <a:srgbClr val="213363"/>
            </a:solidFill>
          </p:spPr>
          <p:txBody>
            <a:bodyPr/>
            <a:lstStyle/>
            <a:p>
              <a:endParaRPr lang="en-IN"/>
            </a:p>
          </p:txBody>
        </p:sp>
      </p:grpSp>
      <p:grpSp>
        <p:nvGrpSpPr>
          <p:cNvPr id="22" name="Group 22"/>
          <p:cNvGrpSpPr/>
          <p:nvPr/>
        </p:nvGrpSpPr>
        <p:grpSpPr>
          <a:xfrm>
            <a:off x="10445430" y="4224492"/>
            <a:ext cx="1181638" cy="1111718"/>
            <a:chOff x="0" y="0"/>
            <a:chExt cx="2151295" cy="2024000"/>
          </a:xfrm>
        </p:grpSpPr>
        <p:sp>
          <p:nvSpPr>
            <p:cNvPr id="23" name="Freeform 23"/>
            <p:cNvSpPr/>
            <p:nvPr/>
          </p:nvSpPr>
          <p:spPr>
            <a:xfrm>
              <a:off x="0" y="0"/>
              <a:ext cx="2151421" cy="2024126"/>
            </a:xfrm>
            <a:custGeom>
              <a:avLst/>
              <a:gdLst/>
              <a:ahLst/>
              <a:cxnLst/>
              <a:rect l="l" t="t" r="r" b="b"/>
              <a:pathLst>
                <a:path w="2151421" h="2024126">
                  <a:moveTo>
                    <a:pt x="0" y="1012063"/>
                  </a:moveTo>
                  <a:cubicBezTo>
                    <a:pt x="0" y="453136"/>
                    <a:pt x="481635" y="0"/>
                    <a:pt x="1075715" y="0"/>
                  </a:cubicBezTo>
                  <a:cubicBezTo>
                    <a:pt x="1669794" y="0"/>
                    <a:pt x="2151421" y="453136"/>
                    <a:pt x="2151421" y="1012063"/>
                  </a:cubicBezTo>
                  <a:cubicBezTo>
                    <a:pt x="2151421" y="1570990"/>
                    <a:pt x="1669794" y="2024126"/>
                    <a:pt x="1075715" y="2024126"/>
                  </a:cubicBezTo>
                  <a:cubicBezTo>
                    <a:pt x="481635" y="2024126"/>
                    <a:pt x="0" y="1570863"/>
                    <a:pt x="0" y="1012063"/>
                  </a:cubicBezTo>
                  <a:close/>
                </a:path>
              </a:pathLst>
            </a:custGeom>
            <a:solidFill>
              <a:srgbClr val="213363"/>
            </a:solidFill>
          </p:spPr>
          <p:txBody>
            <a:bodyPr/>
            <a:lstStyle/>
            <a:p>
              <a:endParaRPr lang="en-IN"/>
            </a:p>
          </p:txBody>
        </p:sp>
      </p:grpSp>
      <p:grpSp>
        <p:nvGrpSpPr>
          <p:cNvPr id="24" name="Group 24"/>
          <p:cNvGrpSpPr/>
          <p:nvPr/>
        </p:nvGrpSpPr>
        <p:grpSpPr>
          <a:xfrm>
            <a:off x="14515845" y="5807109"/>
            <a:ext cx="1181638" cy="1111718"/>
            <a:chOff x="0" y="0"/>
            <a:chExt cx="2151295" cy="2024000"/>
          </a:xfrm>
        </p:grpSpPr>
        <p:sp>
          <p:nvSpPr>
            <p:cNvPr id="25" name="Freeform 25"/>
            <p:cNvSpPr/>
            <p:nvPr/>
          </p:nvSpPr>
          <p:spPr>
            <a:xfrm>
              <a:off x="0" y="0"/>
              <a:ext cx="2151421" cy="2024126"/>
            </a:xfrm>
            <a:custGeom>
              <a:avLst/>
              <a:gdLst/>
              <a:ahLst/>
              <a:cxnLst/>
              <a:rect l="l" t="t" r="r" b="b"/>
              <a:pathLst>
                <a:path w="2151421" h="2024126">
                  <a:moveTo>
                    <a:pt x="0" y="1012063"/>
                  </a:moveTo>
                  <a:cubicBezTo>
                    <a:pt x="0" y="453136"/>
                    <a:pt x="481635" y="0"/>
                    <a:pt x="1075715" y="0"/>
                  </a:cubicBezTo>
                  <a:cubicBezTo>
                    <a:pt x="1669794" y="0"/>
                    <a:pt x="2151421" y="453136"/>
                    <a:pt x="2151421" y="1012063"/>
                  </a:cubicBezTo>
                  <a:cubicBezTo>
                    <a:pt x="2151421" y="1570990"/>
                    <a:pt x="1669794" y="2024126"/>
                    <a:pt x="1075715" y="2024126"/>
                  </a:cubicBezTo>
                  <a:cubicBezTo>
                    <a:pt x="481635" y="2024126"/>
                    <a:pt x="0" y="1570863"/>
                    <a:pt x="0" y="1012063"/>
                  </a:cubicBezTo>
                  <a:close/>
                </a:path>
              </a:pathLst>
            </a:custGeom>
            <a:solidFill>
              <a:srgbClr val="213363"/>
            </a:solidFill>
          </p:spPr>
          <p:txBody>
            <a:bodyPr/>
            <a:lstStyle/>
            <a:p>
              <a:endParaRPr lang="en-IN"/>
            </a:p>
          </p:txBody>
        </p:sp>
      </p:grpSp>
      <p:sp>
        <p:nvSpPr>
          <p:cNvPr id="26" name="Freeform 26"/>
          <p:cNvSpPr/>
          <p:nvPr/>
        </p:nvSpPr>
        <p:spPr>
          <a:xfrm>
            <a:off x="2492371" y="-363024"/>
            <a:ext cx="13303257" cy="2287580"/>
          </a:xfrm>
          <a:custGeom>
            <a:avLst/>
            <a:gdLst/>
            <a:ahLst/>
            <a:cxnLst/>
            <a:rect l="l" t="t" r="r" b="b"/>
            <a:pathLst>
              <a:path w="13303257" h="2287580">
                <a:moveTo>
                  <a:pt x="0" y="0"/>
                </a:moveTo>
                <a:lnTo>
                  <a:pt x="13303258" y="0"/>
                </a:lnTo>
                <a:lnTo>
                  <a:pt x="13303258" y="2287581"/>
                </a:lnTo>
                <a:lnTo>
                  <a:pt x="0" y="228758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27" name="Freeform 27"/>
          <p:cNvSpPr/>
          <p:nvPr/>
        </p:nvSpPr>
        <p:spPr>
          <a:xfrm>
            <a:off x="2443289" y="4389170"/>
            <a:ext cx="687238" cy="687238"/>
          </a:xfrm>
          <a:custGeom>
            <a:avLst/>
            <a:gdLst/>
            <a:ahLst/>
            <a:cxnLst/>
            <a:rect l="l" t="t" r="r" b="b"/>
            <a:pathLst>
              <a:path w="687238" h="687238">
                <a:moveTo>
                  <a:pt x="0" y="0"/>
                </a:moveTo>
                <a:lnTo>
                  <a:pt x="687238" y="0"/>
                </a:lnTo>
                <a:lnTo>
                  <a:pt x="687238" y="687238"/>
                </a:lnTo>
                <a:lnTo>
                  <a:pt x="0" y="687238"/>
                </a:lnTo>
                <a:lnTo>
                  <a:pt x="0" y="0"/>
                </a:lnTo>
                <a:close/>
              </a:path>
            </a:pathLst>
          </a:custGeom>
          <a:blipFill>
            <a:blip r:embed="rId12"/>
            <a:stretch>
              <a:fillRect/>
            </a:stretch>
          </a:blipFill>
        </p:spPr>
        <p:txBody>
          <a:bodyPr/>
          <a:lstStyle/>
          <a:p>
            <a:endParaRPr lang="en-IN"/>
          </a:p>
        </p:txBody>
      </p:sp>
      <p:sp>
        <p:nvSpPr>
          <p:cNvPr id="28" name="Freeform 28"/>
          <p:cNvSpPr/>
          <p:nvPr/>
        </p:nvSpPr>
        <p:spPr>
          <a:xfrm>
            <a:off x="6701767" y="6183308"/>
            <a:ext cx="690432" cy="690432"/>
          </a:xfrm>
          <a:custGeom>
            <a:avLst/>
            <a:gdLst/>
            <a:ahLst/>
            <a:cxnLst/>
            <a:rect l="l" t="t" r="r" b="b"/>
            <a:pathLst>
              <a:path w="690432" h="690432">
                <a:moveTo>
                  <a:pt x="0" y="0"/>
                </a:moveTo>
                <a:lnTo>
                  <a:pt x="690432" y="0"/>
                </a:lnTo>
                <a:lnTo>
                  <a:pt x="690432" y="690432"/>
                </a:lnTo>
                <a:lnTo>
                  <a:pt x="0" y="690432"/>
                </a:lnTo>
                <a:lnTo>
                  <a:pt x="0" y="0"/>
                </a:lnTo>
                <a:close/>
              </a:path>
            </a:pathLst>
          </a:custGeom>
          <a:blipFill>
            <a:blip r:embed="rId13"/>
            <a:stretch>
              <a:fillRect/>
            </a:stretch>
          </a:blipFill>
        </p:spPr>
        <p:txBody>
          <a:bodyPr/>
          <a:lstStyle/>
          <a:p>
            <a:endParaRPr lang="en-IN"/>
          </a:p>
        </p:txBody>
      </p:sp>
      <p:sp>
        <p:nvSpPr>
          <p:cNvPr id="29" name="Freeform 29"/>
          <p:cNvSpPr/>
          <p:nvPr/>
        </p:nvSpPr>
        <p:spPr>
          <a:xfrm>
            <a:off x="10692167" y="4418654"/>
            <a:ext cx="688164" cy="676500"/>
          </a:xfrm>
          <a:custGeom>
            <a:avLst/>
            <a:gdLst/>
            <a:ahLst/>
            <a:cxnLst/>
            <a:rect l="l" t="t" r="r" b="b"/>
            <a:pathLst>
              <a:path w="688164" h="676500">
                <a:moveTo>
                  <a:pt x="0" y="0"/>
                </a:moveTo>
                <a:lnTo>
                  <a:pt x="688164" y="0"/>
                </a:lnTo>
                <a:lnTo>
                  <a:pt x="688164" y="676500"/>
                </a:lnTo>
                <a:lnTo>
                  <a:pt x="0" y="676500"/>
                </a:lnTo>
                <a:lnTo>
                  <a:pt x="0" y="0"/>
                </a:lnTo>
                <a:close/>
              </a:path>
            </a:pathLst>
          </a:custGeom>
          <a:blipFill>
            <a:blip r:embed="rId14"/>
            <a:stretch>
              <a:fillRect/>
            </a:stretch>
          </a:blipFill>
        </p:spPr>
        <p:txBody>
          <a:bodyPr/>
          <a:lstStyle/>
          <a:p>
            <a:endParaRPr lang="en-IN"/>
          </a:p>
        </p:txBody>
      </p:sp>
      <p:sp>
        <p:nvSpPr>
          <p:cNvPr id="30" name="Freeform 30"/>
          <p:cNvSpPr/>
          <p:nvPr/>
        </p:nvSpPr>
        <p:spPr>
          <a:xfrm>
            <a:off x="14727413" y="5972665"/>
            <a:ext cx="701939" cy="690432"/>
          </a:xfrm>
          <a:custGeom>
            <a:avLst/>
            <a:gdLst/>
            <a:ahLst/>
            <a:cxnLst/>
            <a:rect l="l" t="t" r="r" b="b"/>
            <a:pathLst>
              <a:path w="701939" h="690432">
                <a:moveTo>
                  <a:pt x="0" y="0"/>
                </a:moveTo>
                <a:lnTo>
                  <a:pt x="701939" y="0"/>
                </a:lnTo>
                <a:lnTo>
                  <a:pt x="701939" y="690432"/>
                </a:lnTo>
                <a:lnTo>
                  <a:pt x="0" y="690432"/>
                </a:lnTo>
                <a:lnTo>
                  <a:pt x="0" y="0"/>
                </a:lnTo>
                <a:close/>
              </a:path>
            </a:pathLst>
          </a:custGeom>
          <a:blipFill>
            <a:blip r:embed="rId15"/>
            <a:stretch>
              <a:fillRect/>
            </a:stretch>
          </a:blipFill>
        </p:spPr>
        <p:txBody>
          <a:bodyPr/>
          <a:lstStyle/>
          <a:p>
            <a:endParaRPr lang="en-IN"/>
          </a:p>
        </p:txBody>
      </p:sp>
      <p:grpSp>
        <p:nvGrpSpPr>
          <p:cNvPr id="31" name="Group 31"/>
          <p:cNvGrpSpPr/>
          <p:nvPr/>
        </p:nvGrpSpPr>
        <p:grpSpPr>
          <a:xfrm>
            <a:off x="659341" y="2959394"/>
            <a:ext cx="4379002" cy="1101029"/>
            <a:chOff x="0" y="0"/>
            <a:chExt cx="1153317" cy="289983"/>
          </a:xfrm>
        </p:grpSpPr>
        <p:sp>
          <p:nvSpPr>
            <p:cNvPr id="32" name="Freeform 32"/>
            <p:cNvSpPr/>
            <p:nvPr/>
          </p:nvSpPr>
          <p:spPr>
            <a:xfrm>
              <a:off x="0" y="0"/>
              <a:ext cx="1153317" cy="289983"/>
            </a:xfrm>
            <a:custGeom>
              <a:avLst/>
              <a:gdLst/>
              <a:ahLst/>
              <a:cxnLst/>
              <a:rect l="l" t="t" r="r" b="b"/>
              <a:pathLst>
                <a:path w="1153317" h="289983">
                  <a:moveTo>
                    <a:pt x="0" y="0"/>
                  </a:moveTo>
                  <a:lnTo>
                    <a:pt x="1153317" y="0"/>
                  </a:lnTo>
                  <a:lnTo>
                    <a:pt x="1153317" y="289983"/>
                  </a:lnTo>
                  <a:lnTo>
                    <a:pt x="0" y="289983"/>
                  </a:lnTo>
                  <a:close/>
                </a:path>
              </a:pathLst>
            </a:custGeom>
            <a:solidFill>
              <a:srgbClr val="4A6CAF"/>
            </a:solidFill>
            <a:ln w="38100" cap="sq">
              <a:solidFill>
                <a:srgbClr val="000000"/>
              </a:solidFill>
              <a:prstDash val="solid"/>
              <a:miter/>
            </a:ln>
          </p:spPr>
          <p:txBody>
            <a:bodyPr/>
            <a:lstStyle/>
            <a:p>
              <a:endParaRPr lang="en-IN"/>
            </a:p>
          </p:txBody>
        </p:sp>
        <p:sp>
          <p:nvSpPr>
            <p:cNvPr id="33" name="TextBox 33"/>
            <p:cNvSpPr txBox="1"/>
            <p:nvPr/>
          </p:nvSpPr>
          <p:spPr>
            <a:xfrm>
              <a:off x="0" y="-38100"/>
              <a:ext cx="1153317" cy="328083"/>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709279" y="3052708"/>
            <a:ext cx="4260075" cy="914400"/>
          </a:xfrm>
          <a:prstGeom prst="rect">
            <a:avLst/>
          </a:prstGeom>
        </p:spPr>
        <p:txBody>
          <a:bodyPr lIns="0" tIns="0" rIns="0" bIns="0" rtlCol="0" anchor="t">
            <a:spAutoFit/>
          </a:bodyPr>
          <a:lstStyle/>
          <a:p>
            <a:pPr algn="ctr">
              <a:lnSpc>
                <a:spcPts val="3600"/>
              </a:lnSpc>
            </a:pPr>
            <a:r>
              <a:rPr lang="en-US" sz="3000">
                <a:solidFill>
                  <a:srgbClr val="FFFFFF"/>
                </a:solidFill>
                <a:latin typeface="Source Sans Pro"/>
                <a:ea typeface="Source Sans Pro"/>
                <a:cs typeface="Source Sans Pro"/>
                <a:sym typeface="Source Sans Pro"/>
              </a:rPr>
              <a:t>Hybrid Recommendation Models</a:t>
            </a:r>
          </a:p>
        </p:txBody>
      </p:sp>
      <p:sp>
        <p:nvSpPr>
          <p:cNvPr id="35" name="TextBox 35"/>
          <p:cNvSpPr txBox="1"/>
          <p:nvPr/>
        </p:nvSpPr>
        <p:spPr>
          <a:xfrm>
            <a:off x="2643216" y="723900"/>
            <a:ext cx="13001569" cy="1352550"/>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Future Scope</a:t>
            </a:r>
          </a:p>
        </p:txBody>
      </p:sp>
      <p:grpSp>
        <p:nvGrpSpPr>
          <p:cNvPr id="36" name="Group 36"/>
          <p:cNvGrpSpPr/>
          <p:nvPr/>
        </p:nvGrpSpPr>
        <p:grpSpPr>
          <a:xfrm>
            <a:off x="8846748" y="2959394"/>
            <a:ext cx="4379002" cy="1101029"/>
            <a:chOff x="0" y="0"/>
            <a:chExt cx="1153317" cy="289983"/>
          </a:xfrm>
        </p:grpSpPr>
        <p:sp>
          <p:nvSpPr>
            <p:cNvPr id="37" name="Freeform 37"/>
            <p:cNvSpPr/>
            <p:nvPr/>
          </p:nvSpPr>
          <p:spPr>
            <a:xfrm>
              <a:off x="0" y="0"/>
              <a:ext cx="1153317" cy="289983"/>
            </a:xfrm>
            <a:custGeom>
              <a:avLst/>
              <a:gdLst/>
              <a:ahLst/>
              <a:cxnLst/>
              <a:rect l="l" t="t" r="r" b="b"/>
              <a:pathLst>
                <a:path w="1153317" h="289983">
                  <a:moveTo>
                    <a:pt x="0" y="0"/>
                  </a:moveTo>
                  <a:lnTo>
                    <a:pt x="1153317" y="0"/>
                  </a:lnTo>
                  <a:lnTo>
                    <a:pt x="1153317" y="289983"/>
                  </a:lnTo>
                  <a:lnTo>
                    <a:pt x="0" y="289983"/>
                  </a:lnTo>
                  <a:close/>
                </a:path>
              </a:pathLst>
            </a:custGeom>
            <a:solidFill>
              <a:srgbClr val="4A6CAF"/>
            </a:solidFill>
            <a:ln w="38100" cap="sq">
              <a:solidFill>
                <a:srgbClr val="000000"/>
              </a:solidFill>
              <a:prstDash val="solid"/>
              <a:miter/>
            </a:ln>
          </p:spPr>
          <p:txBody>
            <a:bodyPr/>
            <a:lstStyle/>
            <a:p>
              <a:endParaRPr lang="en-IN"/>
            </a:p>
          </p:txBody>
        </p:sp>
        <p:sp>
          <p:nvSpPr>
            <p:cNvPr id="38" name="TextBox 38"/>
            <p:cNvSpPr txBox="1"/>
            <p:nvPr/>
          </p:nvSpPr>
          <p:spPr>
            <a:xfrm>
              <a:off x="0" y="-38100"/>
              <a:ext cx="1153317" cy="328083"/>
            </a:xfrm>
            <a:prstGeom prst="rect">
              <a:avLst/>
            </a:prstGeom>
          </p:spPr>
          <p:txBody>
            <a:bodyPr lIns="50800" tIns="50800" rIns="50800" bIns="50800" rtlCol="0" anchor="ctr"/>
            <a:lstStyle/>
            <a:p>
              <a:pPr algn="ctr">
                <a:lnSpc>
                  <a:spcPts val="2659"/>
                </a:lnSpc>
              </a:pPr>
              <a:endParaRPr/>
            </a:p>
          </p:txBody>
        </p:sp>
      </p:grpSp>
      <p:sp>
        <p:nvSpPr>
          <p:cNvPr id="39" name="TextBox 39"/>
          <p:cNvSpPr txBox="1"/>
          <p:nvPr/>
        </p:nvSpPr>
        <p:spPr>
          <a:xfrm>
            <a:off x="8846748" y="3052708"/>
            <a:ext cx="4260075" cy="914400"/>
          </a:xfrm>
          <a:prstGeom prst="rect">
            <a:avLst/>
          </a:prstGeom>
        </p:spPr>
        <p:txBody>
          <a:bodyPr lIns="0" tIns="0" rIns="0" bIns="0" rtlCol="0" anchor="t">
            <a:spAutoFit/>
          </a:bodyPr>
          <a:lstStyle/>
          <a:p>
            <a:pPr algn="ctr">
              <a:lnSpc>
                <a:spcPts val="3600"/>
              </a:lnSpc>
            </a:pPr>
            <a:r>
              <a:rPr lang="en-US" sz="3000">
                <a:solidFill>
                  <a:srgbClr val="FFFFFF"/>
                </a:solidFill>
                <a:latin typeface="Source Sans Pro"/>
                <a:ea typeface="Source Sans Pro"/>
                <a:cs typeface="Source Sans Pro"/>
                <a:sym typeface="Source Sans Pro"/>
              </a:rPr>
              <a:t>Real-Time Recommendations</a:t>
            </a:r>
          </a:p>
        </p:txBody>
      </p:sp>
      <p:grpSp>
        <p:nvGrpSpPr>
          <p:cNvPr id="40" name="Group 40"/>
          <p:cNvGrpSpPr/>
          <p:nvPr/>
        </p:nvGrpSpPr>
        <p:grpSpPr>
          <a:xfrm>
            <a:off x="4857482" y="7233836"/>
            <a:ext cx="4379002" cy="931514"/>
            <a:chOff x="0" y="0"/>
            <a:chExt cx="1153317" cy="245337"/>
          </a:xfrm>
        </p:grpSpPr>
        <p:sp>
          <p:nvSpPr>
            <p:cNvPr id="41" name="Freeform 41"/>
            <p:cNvSpPr/>
            <p:nvPr/>
          </p:nvSpPr>
          <p:spPr>
            <a:xfrm>
              <a:off x="0" y="0"/>
              <a:ext cx="1153317" cy="245337"/>
            </a:xfrm>
            <a:custGeom>
              <a:avLst/>
              <a:gdLst/>
              <a:ahLst/>
              <a:cxnLst/>
              <a:rect l="l" t="t" r="r" b="b"/>
              <a:pathLst>
                <a:path w="1153317" h="245337">
                  <a:moveTo>
                    <a:pt x="0" y="0"/>
                  </a:moveTo>
                  <a:lnTo>
                    <a:pt x="1153317" y="0"/>
                  </a:lnTo>
                  <a:lnTo>
                    <a:pt x="1153317" y="245337"/>
                  </a:lnTo>
                  <a:lnTo>
                    <a:pt x="0" y="245337"/>
                  </a:lnTo>
                  <a:close/>
                </a:path>
              </a:pathLst>
            </a:custGeom>
            <a:solidFill>
              <a:srgbClr val="4A6CAF"/>
            </a:solidFill>
            <a:ln w="38100" cap="sq">
              <a:solidFill>
                <a:srgbClr val="000000"/>
              </a:solidFill>
              <a:prstDash val="solid"/>
              <a:miter/>
            </a:ln>
          </p:spPr>
          <p:txBody>
            <a:bodyPr/>
            <a:lstStyle/>
            <a:p>
              <a:endParaRPr lang="en-IN"/>
            </a:p>
          </p:txBody>
        </p:sp>
        <p:sp>
          <p:nvSpPr>
            <p:cNvPr id="42" name="TextBox 42"/>
            <p:cNvSpPr txBox="1"/>
            <p:nvPr/>
          </p:nvSpPr>
          <p:spPr>
            <a:xfrm>
              <a:off x="0" y="-38100"/>
              <a:ext cx="1153317" cy="283437"/>
            </a:xfrm>
            <a:prstGeom prst="rect">
              <a:avLst/>
            </a:prstGeom>
          </p:spPr>
          <p:txBody>
            <a:bodyPr lIns="50800" tIns="50800" rIns="50800" bIns="50800" rtlCol="0" anchor="ctr"/>
            <a:lstStyle/>
            <a:p>
              <a:pPr algn="ctr">
                <a:lnSpc>
                  <a:spcPts val="2659"/>
                </a:lnSpc>
              </a:pPr>
              <a:endParaRPr/>
            </a:p>
          </p:txBody>
        </p:sp>
      </p:grpSp>
      <p:sp>
        <p:nvSpPr>
          <p:cNvPr id="43" name="TextBox 43"/>
          <p:cNvSpPr txBox="1"/>
          <p:nvPr/>
        </p:nvSpPr>
        <p:spPr>
          <a:xfrm>
            <a:off x="4857482" y="7470993"/>
            <a:ext cx="4260075" cy="457200"/>
          </a:xfrm>
          <a:prstGeom prst="rect">
            <a:avLst/>
          </a:prstGeom>
        </p:spPr>
        <p:txBody>
          <a:bodyPr lIns="0" tIns="0" rIns="0" bIns="0" rtlCol="0" anchor="t">
            <a:spAutoFit/>
          </a:bodyPr>
          <a:lstStyle/>
          <a:p>
            <a:pPr algn="ctr">
              <a:lnSpc>
                <a:spcPts val="3600"/>
              </a:lnSpc>
            </a:pPr>
            <a:r>
              <a:rPr lang="en-US" sz="3000">
                <a:solidFill>
                  <a:srgbClr val="FFFFFF"/>
                </a:solidFill>
                <a:latin typeface="Source Sans Pro"/>
                <a:ea typeface="Source Sans Pro"/>
                <a:cs typeface="Source Sans Pro"/>
                <a:sym typeface="Source Sans Pro"/>
              </a:rPr>
              <a:t>Advanced NLP Models</a:t>
            </a:r>
          </a:p>
        </p:txBody>
      </p:sp>
      <p:grpSp>
        <p:nvGrpSpPr>
          <p:cNvPr id="44" name="Group 44"/>
          <p:cNvGrpSpPr/>
          <p:nvPr/>
        </p:nvGrpSpPr>
        <p:grpSpPr>
          <a:xfrm>
            <a:off x="13246397" y="7149079"/>
            <a:ext cx="3667582" cy="1101029"/>
            <a:chOff x="0" y="0"/>
            <a:chExt cx="965947" cy="289983"/>
          </a:xfrm>
        </p:grpSpPr>
        <p:sp>
          <p:nvSpPr>
            <p:cNvPr id="45" name="Freeform 45"/>
            <p:cNvSpPr/>
            <p:nvPr/>
          </p:nvSpPr>
          <p:spPr>
            <a:xfrm>
              <a:off x="0" y="0"/>
              <a:ext cx="965948" cy="289983"/>
            </a:xfrm>
            <a:custGeom>
              <a:avLst/>
              <a:gdLst/>
              <a:ahLst/>
              <a:cxnLst/>
              <a:rect l="l" t="t" r="r" b="b"/>
              <a:pathLst>
                <a:path w="965948" h="289983">
                  <a:moveTo>
                    <a:pt x="0" y="0"/>
                  </a:moveTo>
                  <a:lnTo>
                    <a:pt x="965948" y="0"/>
                  </a:lnTo>
                  <a:lnTo>
                    <a:pt x="965948" y="289983"/>
                  </a:lnTo>
                  <a:lnTo>
                    <a:pt x="0" y="289983"/>
                  </a:lnTo>
                  <a:close/>
                </a:path>
              </a:pathLst>
            </a:custGeom>
            <a:solidFill>
              <a:srgbClr val="4A6CAF"/>
            </a:solidFill>
            <a:ln w="38100" cap="sq">
              <a:solidFill>
                <a:srgbClr val="000000"/>
              </a:solidFill>
              <a:prstDash val="solid"/>
              <a:miter/>
            </a:ln>
          </p:spPr>
          <p:txBody>
            <a:bodyPr/>
            <a:lstStyle/>
            <a:p>
              <a:endParaRPr lang="en-IN"/>
            </a:p>
          </p:txBody>
        </p:sp>
        <p:sp>
          <p:nvSpPr>
            <p:cNvPr id="46" name="TextBox 46"/>
            <p:cNvSpPr txBox="1"/>
            <p:nvPr/>
          </p:nvSpPr>
          <p:spPr>
            <a:xfrm>
              <a:off x="0" y="-38100"/>
              <a:ext cx="965947" cy="328083"/>
            </a:xfrm>
            <a:prstGeom prst="rect">
              <a:avLst/>
            </a:prstGeom>
          </p:spPr>
          <p:txBody>
            <a:bodyPr lIns="50800" tIns="50800" rIns="50800" bIns="50800" rtlCol="0" anchor="ctr"/>
            <a:lstStyle/>
            <a:p>
              <a:pPr algn="ctr">
                <a:lnSpc>
                  <a:spcPts val="2659"/>
                </a:lnSpc>
              </a:pPr>
              <a:endParaRPr/>
            </a:p>
          </p:txBody>
        </p:sp>
      </p:grpSp>
      <p:sp>
        <p:nvSpPr>
          <p:cNvPr id="47" name="TextBox 47"/>
          <p:cNvSpPr txBox="1"/>
          <p:nvPr/>
        </p:nvSpPr>
        <p:spPr>
          <a:xfrm>
            <a:off x="13069367" y="7242393"/>
            <a:ext cx="4021642" cy="914400"/>
          </a:xfrm>
          <a:prstGeom prst="rect">
            <a:avLst/>
          </a:prstGeom>
        </p:spPr>
        <p:txBody>
          <a:bodyPr lIns="0" tIns="0" rIns="0" bIns="0" rtlCol="0" anchor="t">
            <a:spAutoFit/>
          </a:bodyPr>
          <a:lstStyle/>
          <a:p>
            <a:pPr algn="ctr">
              <a:lnSpc>
                <a:spcPts val="3600"/>
              </a:lnSpc>
            </a:pPr>
            <a:r>
              <a:rPr lang="en-US" sz="3000">
                <a:solidFill>
                  <a:srgbClr val="FFFFFF"/>
                </a:solidFill>
                <a:latin typeface="Source Sans Pro"/>
                <a:ea typeface="Source Sans Pro"/>
                <a:cs typeface="Source Sans Pro"/>
                <a:sym typeface="Source Sans Pro"/>
              </a:rPr>
              <a:t>Cross-Industry Applications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17021350" y="3345176"/>
            <a:ext cx="3975178" cy="631158"/>
          </a:xfrm>
          <a:custGeom>
            <a:avLst/>
            <a:gdLst/>
            <a:ahLst/>
            <a:cxnLst/>
            <a:rect l="l" t="t" r="r" b="b"/>
            <a:pathLst>
              <a:path w="3975178" h="631158">
                <a:moveTo>
                  <a:pt x="0" y="0"/>
                </a:moveTo>
                <a:lnTo>
                  <a:pt x="3975178" y="0"/>
                </a:lnTo>
                <a:lnTo>
                  <a:pt x="3975178" y="631158"/>
                </a:lnTo>
                <a:lnTo>
                  <a:pt x="0" y="6311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Freeform 3"/>
          <p:cNvSpPr/>
          <p:nvPr/>
        </p:nvSpPr>
        <p:spPr>
          <a:xfrm>
            <a:off x="14609303" y="335263"/>
            <a:ext cx="3014236" cy="1677666"/>
          </a:xfrm>
          <a:custGeom>
            <a:avLst/>
            <a:gdLst/>
            <a:ahLst/>
            <a:cxnLst/>
            <a:rect l="l" t="t" r="r" b="b"/>
            <a:pathLst>
              <a:path w="3014236" h="1677666">
                <a:moveTo>
                  <a:pt x="0" y="0"/>
                </a:moveTo>
                <a:lnTo>
                  <a:pt x="3014236" y="0"/>
                </a:lnTo>
                <a:lnTo>
                  <a:pt x="3014236" y="1677666"/>
                </a:lnTo>
                <a:lnTo>
                  <a:pt x="0" y="16776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4" name="Group 4"/>
          <p:cNvGrpSpPr/>
          <p:nvPr/>
        </p:nvGrpSpPr>
        <p:grpSpPr>
          <a:xfrm>
            <a:off x="12985567" y="5644025"/>
            <a:ext cx="5597738" cy="4982032"/>
            <a:chOff x="0" y="0"/>
            <a:chExt cx="7463651" cy="6642709"/>
          </a:xfrm>
        </p:grpSpPr>
        <p:sp>
          <p:nvSpPr>
            <p:cNvPr id="5" name="Freeform 5"/>
            <p:cNvSpPr/>
            <p:nvPr/>
          </p:nvSpPr>
          <p:spPr>
            <a:xfrm>
              <a:off x="0" y="0"/>
              <a:ext cx="7463409" cy="6642354"/>
            </a:xfrm>
            <a:custGeom>
              <a:avLst/>
              <a:gdLst/>
              <a:ahLst/>
              <a:cxnLst/>
              <a:rect l="l" t="t" r="r" b="b"/>
              <a:pathLst>
                <a:path w="7463409" h="6642354">
                  <a:moveTo>
                    <a:pt x="7459599" y="331470"/>
                  </a:moveTo>
                  <a:cubicBezTo>
                    <a:pt x="7459599" y="331470"/>
                    <a:pt x="5387594" y="0"/>
                    <a:pt x="4085082" y="2826004"/>
                  </a:cubicBezTo>
                  <a:cubicBezTo>
                    <a:pt x="2632583" y="2826004"/>
                    <a:pt x="1835404" y="4029837"/>
                    <a:pt x="1835404" y="5383403"/>
                  </a:cubicBezTo>
                  <a:cubicBezTo>
                    <a:pt x="560451" y="5383403"/>
                    <a:pt x="0" y="6642354"/>
                    <a:pt x="0" y="6642354"/>
                  </a:cubicBezTo>
                  <a:lnTo>
                    <a:pt x="7463409" y="6642354"/>
                  </a:lnTo>
                  <a:lnTo>
                    <a:pt x="7463409" y="331470"/>
                  </a:lnTo>
                  <a:close/>
                </a:path>
              </a:pathLst>
            </a:custGeom>
            <a:gradFill rotWithShape="1">
              <a:gsLst>
                <a:gs pos="0">
                  <a:srgbClr val="FEFAF9">
                    <a:alpha val="13929"/>
                  </a:srgbClr>
                </a:gs>
                <a:gs pos="100000">
                  <a:srgbClr val="FEFAF9">
                    <a:alpha val="74000"/>
                  </a:srgbClr>
                </a:gs>
              </a:gsLst>
              <a:lin ang="8099331"/>
            </a:gradFill>
          </p:spPr>
          <p:txBody>
            <a:bodyPr/>
            <a:lstStyle/>
            <a:p>
              <a:endParaRPr lang="en-IN"/>
            </a:p>
          </p:txBody>
        </p:sp>
      </p:grpSp>
      <p:sp>
        <p:nvSpPr>
          <p:cNvPr id="6" name="TextBox 6"/>
          <p:cNvSpPr txBox="1"/>
          <p:nvPr/>
        </p:nvSpPr>
        <p:spPr>
          <a:xfrm>
            <a:off x="673079" y="2552700"/>
            <a:ext cx="16586221" cy="6914642"/>
          </a:xfrm>
          <a:prstGeom prst="rect">
            <a:avLst/>
          </a:prstGeom>
        </p:spPr>
        <p:txBody>
          <a:bodyPr lIns="0" tIns="0" rIns="0" bIns="0" rtlCol="0" anchor="t">
            <a:spAutoFit/>
          </a:bodyPr>
          <a:lstStyle/>
          <a:p>
            <a:pPr marL="1304034" lvl="2" indent="-434678" algn="just">
              <a:lnSpc>
                <a:spcPts val="4227"/>
              </a:lnSpc>
              <a:buAutoNum type="alphaLcPeriod"/>
            </a:pPr>
            <a:r>
              <a:rPr lang="en-US" sz="2800" i="1" dirty="0" err="1">
                <a:solidFill>
                  <a:srgbClr val="213363"/>
                </a:solidFill>
                <a:latin typeface="Source Sans Pro Italics"/>
                <a:ea typeface="Source Sans Pro Italics"/>
                <a:cs typeface="Source Sans Pro Italics"/>
                <a:sym typeface="Source Sans Pro Italics"/>
              </a:rPr>
              <a:t>Melyani</a:t>
            </a:r>
            <a:r>
              <a:rPr lang="en-US" sz="2800" i="1" dirty="0">
                <a:solidFill>
                  <a:srgbClr val="213363"/>
                </a:solidFill>
                <a:latin typeface="Source Sans Pro Italics"/>
                <a:ea typeface="Source Sans Pro Italics"/>
                <a:cs typeface="Source Sans Pro Italics"/>
                <a:sym typeface="Source Sans Pro Italics"/>
              </a:rPr>
              <a:t>, Cheryl.</a:t>
            </a:r>
            <a:r>
              <a:rPr lang="en-US" sz="2800" dirty="0">
                <a:solidFill>
                  <a:srgbClr val="213363"/>
                </a:solidFill>
                <a:latin typeface="Source Sans Pro"/>
                <a:ea typeface="Source Sans Pro"/>
                <a:cs typeface="Source Sans Pro"/>
                <a:sym typeface="Source Sans Pro"/>
              </a:rPr>
              <a:t> (2022). </a:t>
            </a:r>
            <a:r>
              <a:rPr lang="en-US" sz="2800" b="1" dirty="0">
                <a:solidFill>
                  <a:srgbClr val="213363"/>
                </a:solidFill>
                <a:latin typeface="Source Sans Pro Bold"/>
                <a:ea typeface="Source Sans Pro Bold"/>
                <a:cs typeface="Source Sans Pro Bold"/>
                <a:sym typeface="Source Sans Pro Bold"/>
              </a:rPr>
              <a:t>Hotel Recommendation System with Content-Based Filtering Approach </a:t>
            </a:r>
            <a:r>
              <a:rPr lang="en-US" sz="2800" dirty="0">
                <a:solidFill>
                  <a:srgbClr val="213363"/>
                </a:solidFill>
                <a:latin typeface="Source Sans Pro"/>
                <a:ea typeface="Source Sans Pro"/>
                <a:cs typeface="Source Sans Pro"/>
                <a:sym typeface="Source Sans Pro"/>
              </a:rPr>
              <a:t>(Case Study: Hotel in Yogyakarta on </a:t>
            </a:r>
            <a:r>
              <a:rPr lang="en-US" sz="2800" dirty="0" err="1">
                <a:solidFill>
                  <a:srgbClr val="213363"/>
                </a:solidFill>
                <a:latin typeface="Source Sans Pro"/>
                <a:ea typeface="Source Sans Pro"/>
                <a:cs typeface="Source Sans Pro"/>
                <a:sym typeface="Source Sans Pro"/>
              </a:rPr>
              <a:t>Nusatrip</a:t>
            </a:r>
            <a:r>
              <a:rPr lang="en-US" sz="2800" dirty="0">
                <a:solidFill>
                  <a:srgbClr val="213363"/>
                </a:solidFill>
                <a:latin typeface="Source Sans Pro"/>
                <a:ea typeface="Source Sans Pro"/>
                <a:cs typeface="Source Sans Pro"/>
                <a:sym typeface="Source Sans Pro"/>
              </a:rPr>
              <a:t> Website). J </a:t>
            </a:r>
            <a:r>
              <a:rPr lang="en-US" sz="2800" dirty="0" err="1">
                <a:solidFill>
                  <a:srgbClr val="213363"/>
                </a:solidFill>
                <a:latin typeface="Source Sans Pro"/>
                <a:ea typeface="Source Sans Pro"/>
                <a:cs typeface="Source Sans Pro"/>
                <a:sym typeface="Source Sans Pro"/>
              </a:rPr>
              <a:t>Statistika</a:t>
            </a:r>
            <a:r>
              <a:rPr lang="en-US" sz="2800" dirty="0">
                <a:solidFill>
                  <a:srgbClr val="213363"/>
                </a:solidFill>
                <a:latin typeface="Source Sans Pro"/>
                <a:ea typeface="Source Sans Pro"/>
                <a:cs typeface="Source Sans Pro"/>
                <a:sym typeface="Source Sans Pro"/>
              </a:rPr>
              <a:t>: </a:t>
            </a:r>
            <a:r>
              <a:rPr lang="en-US" sz="2800" dirty="0" err="1">
                <a:solidFill>
                  <a:srgbClr val="213363"/>
                </a:solidFill>
                <a:latin typeface="Source Sans Pro"/>
                <a:ea typeface="Source Sans Pro"/>
                <a:cs typeface="Source Sans Pro"/>
                <a:sym typeface="Source Sans Pro"/>
              </a:rPr>
              <a:t>Jurnal</a:t>
            </a:r>
            <a:r>
              <a:rPr lang="en-US" sz="2800" dirty="0">
                <a:solidFill>
                  <a:srgbClr val="213363"/>
                </a:solidFill>
                <a:latin typeface="Source Sans Pro"/>
                <a:ea typeface="Source Sans Pro"/>
                <a:cs typeface="Source Sans Pro"/>
                <a:sym typeface="Source Sans Pro"/>
              </a:rPr>
              <a:t> </a:t>
            </a:r>
            <a:r>
              <a:rPr lang="en-US" sz="2800" dirty="0" err="1">
                <a:solidFill>
                  <a:srgbClr val="213363"/>
                </a:solidFill>
                <a:latin typeface="Source Sans Pro"/>
                <a:ea typeface="Source Sans Pro"/>
                <a:cs typeface="Source Sans Pro"/>
                <a:sym typeface="Source Sans Pro"/>
              </a:rPr>
              <a:t>Ilmiah</a:t>
            </a:r>
            <a:r>
              <a:rPr lang="en-US" sz="2800" dirty="0">
                <a:solidFill>
                  <a:srgbClr val="213363"/>
                </a:solidFill>
                <a:latin typeface="Source Sans Pro"/>
                <a:ea typeface="Source Sans Pro"/>
                <a:cs typeface="Source Sans Pro"/>
                <a:sym typeface="Source Sans Pro"/>
              </a:rPr>
              <a:t> </a:t>
            </a:r>
            <a:r>
              <a:rPr lang="en-US" sz="2800" dirty="0" err="1">
                <a:solidFill>
                  <a:srgbClr val="213363"/>
                </a:solidFill>
                <a:latin typeface="Source Sans Pro"/>
                <a:ea typeface="Source Sans Pro"/>
                <a:cs typeface="Source Sans Pro"/>
                <a:sym typeface="Source Sans Pro"/>
              </a:rPr>
              <a:t>Teori</a:t>
            </a:r>
            <a:r>
              <a:rPr lang="en-US" sz="2800" dirty="0">
                <a:solidFill>
                  <a:srgbClr val="213363"/>
                </a:solidFill>
                <a:latin typeface="Source Sans Pro"/>
                <a:ea typeface="Source Sans Pro"/>
                <a:cs typeface="Source Sans Pro"/>
                <a:sym typeface="Source Sans Pro"/>
              </a:rPr>
              <a:t> dan </a:t>
            </a:r>
            <a:r>
              <a:rPr lang="en-US" sz="2800" dirty="0" err="1">
                <a:solidFill>
                  <a:srgbClr val="213363"/>
                </a:solidFill>
                <a:latin typeface="Source Sans Pro"/>
                <a:ea typeface="Source Sans Pro"/>
                <a:cs typeface="Source Sans Pro"/>
                <a:sym typeface="Source Sans Pro"/>
              </a:rPr>
              <a:t>Aplikasi</a:t>
            </a:r>
            <a:r>
              <a:rPr lang="en-US" sz="2800" dirty="0">
                <a:solidFill>
                  <a:srgbClr val="213363"/>
                </a:solidFill>
                <a:latin typeface="Source Sans Pro"/>
                <a:ea typeface="Source Sans Pro"/>
                <a:cs typeface="Source Sans Pro"/>
                <a:sym typeface="Source Sans Pro"/>
              </a:rPr>
              <a:t> </a:t>
            </a:r>
            <a:r>
              <a:rPr lang="en-US" sz="2800" dirty="0" err="1">
                <a:solidFill>
                  <a:srgbClr val="213363"/>
                </a:solidFill>
                <a:latin typeface="Source Sans Pro"/>
                <a:ea typeface="Source Sans Pro"/>
                <a:cs typeface="Source Sans Pro"/>
                <a:sym typeface="Source Sans Pro"/>
              </a:rPr>
              <a:t>Statistika</a:t>
            </a:r>
            <a:r>
              <a:rPr lang="en-US" sz="2800" dirty="0">
                <a:solidFill>
                  <a:srgbClr val="213363"/>
                </a:solidFill>
                <a:latin typeface="Source Sans Pro"/>
                <a:ea typeface="Source Sans Pro"/>
                <a:cs typeface="Source Sans Pro"/>
                <a:sym typeface="Source Sans Pro"/>
              </a:rPr>
              <a:t>. 15. 10.36456/</a:t>
            </a:r>
            <a:r>
              <a:rPr lang="en-US" sz="2800" dirty="0" err="1">
                <a:solidFill>
                  <a:srgbClr val="213363"/>
                </a:solidFill>
                <a:latin typeface="Source Sans Pro"/>
                <a:ea typeface="Source Sans Pro"/>
                <a:cs typeface="Source Sans Pro"/>
                <a:sym typeface="Source Sans Pro"/>
              </a:rPr>
              <a:t>jstat.vol15.no1.a5375</a:t>
            </a:r>
            <a:r>
              <a:rPr lang="en-US" sz="2800" dirty="0">
                <a:solidFill>
                  <a:srgbClr val="213363"/>
                </a:solidFill>
                <a:latin typeface="Source Sans Pro"/>
                <a:ea typeface="Source Sans Pro"/>
                <a:cs typeface="Source Sans Pro"/>
                <a:sym typeface="Source Sans Pro"/>
              </a:rPr>
              <a:t>. </a:t>
            </a:r>
          </a:p>
          <a:p>
            <a:pPr marL="1304034" lvl="2" indent="-434678" algn="just">
              <a:lnSpc>
                <a:spcPts val="4227"/>
              </a:lnSpc>
              <a:buAutoNum type="alphaLcPeriod"/>
            </a:pPr>
            <a:r>
              <a:rPr lang="en-US" sz="2800" i="1" dirty="0">
                <a:solidFill>
                  <a:srgbClr val="213363"/>
                </a:solidFill>
                <a:latin typeface="Source Sans Pro Italics"/>
                <a:ea typeface="Source Sans Pro Italics"/>
                <a:cs typeface="Source Sans Pro Italics"/>
                <a:sym typeface="Source Sans Pro Italics"/>
              </a:rPr>
              <a:t>Alana, </a:t>
            </a:r>
            <a:r>
              <a:rPr lang="en-US" sz="2800" i="1" dirty="0" err="1">
                <a:solidFill>
                  <a:srgbClr val="213363"/>
                </a:solidFill>
                <a:latin typeface="Source Sans Pro Italics"/>
                <a:ea typeface="Source Sans Pro Italics"/>
                <a:cs typeface="Source Sans Pro Italics"/>
                <a:sym typeface="Source Sans Pro Italics"/>
              </a:rPr>
              <a:t>Reyhan</a:t>
            </a:r>
            <a:r>
              <a:rPr lang="en-US" sz="2800" i="1" dirty="0">
                <a:solidFill>
                  <a:srgbClr val="213363"/>
                </a:solidFill>
                <a:latin typeface="Source Sans Pro Italics"/>
                <a:ea typeface="Source Sans Pro Italics"/>
                <a:cs typeface="Source Sans Pro Italics"/>
                <a:sym typeface="Source Sans Pro Italics"/>
              </a:rPr>
              <a:t> &amp; Hartanto, Adi. (2024).</a:t>
            </a:r>
            <a:r>
              <a:rPr lang="en-US" sz="2800" dirty="0">
                <a:solidFill>
                  <a:srgbClr val="213363"/>
                </a:solidFill>
                <a:latin typeface="Source Sans Pro"/>
                <a:ea typeface="Source Sans Pro"/>
                <a:cs typeface="Source Sans Pro"/>
                <a:sym typeface="Source Sans Pro"/>
              </a:rPr>
              <a:t> </a:t>
            </a:r>
            <a:r>
              <a:rPr lang="en-US" sz="2800" b="1" dirty="0">
                <a:solidFill>
                  <a:srgbClr val="213363"/>
                </a:solidFill>
                <a:latin typeface="Source Sans Pro Bold"/>
                <a:ea typeface="Source Sans Pro Bold"/>
                <a:cs typeface="Source Sans Pro Bold"/>
                <a:sym typeface="Source Sans Pro Bold"/>
              </a:rPr>
              <a:t>Implementation of Content Based Filtering Algorithm in Comic Recommendation System</a:t>
            </a:r>
            <a:r>
              <a:rPr lang="en-US" sz="2800" dirty="0">
                <a:solidFill>
                  <a:srgbClr val="213363"/>
                </a:solidFill>
                <a:latin typeface="Source Sans Pro"/>
                <a:ea typeface="Source Sans Pro"/>
                <a:cs typeface="Source Sans Pro"/>
                <a:sym typeface="Source Sans Pro"/>
              </a:rPr>
              <a:t> </a:t>
            </a:r>
            <a:r>
              <a:rPr lang="en-US" sz="2800" dirty="0" err="1">
                <a:solidFill>
                  <a:srgbClr val="213363"/>
                </a:solidFill>
                <a:latin typeface="Source Sans Pro"/>
                <a:ea typeface="Source Sans Pro"/>
                <a:cs typeface="Source Sans Pro"/>
                <a:sym typeface="Source Sans Pro"/>
              </a:rPr>
              <a:t>SISTEMASI</a:t>
            </a:r>
            <a:r>
              <a:rPr lang="en-US" sz="2800" dirty="0">
                <a:solidFill>
                  <a:srgbClr val="213363"/>
                </a:solidFill>
                <a:latin typeface="Source Sans Pro"/>
                <a:ea typeface="Source Sans Pro"/>
                <a:cs typeface="Source Sans Pro"/>
                <a:sym typeface="Source Sans Pro"/>
              </a:rPr>
              <a:t>. 13. 1344. 10.32520/</a:t>
            </a:r>
            <a:r>
              <a:rPr lang="en-US" sz="2800" dirty="0" err="1">
                <a:solidFill>
                  <a:srgbClr val="213363"/>
                </a:solidFill>
                <a:latin typeface="Source Sans Pro"/>
                <a:ea typeface="Source Sans Pro"/>
                <a:cs typeface="Source Sans Pro"/>
                <a:sym typeface="Source Sans Pro"/>
              </a:rPr>
              <a:t>stmsi.v13i4.2944</a:t>
            </a:r>
            <a:r>
              <a:rPr lang="en-US" sz="2800" dirty="0">
                <a:solidFill>
                  <a:srgbClr val="213363"/>
                </a:solidFill>
                <a:latin typeface="Source Sans Pro"/>
                <a:ea typeface="Source Sans Pro"/>
                <a:cs typeface="Source Sans Pro"/>
                <a:sym typeface="Source Sans Pro"/>
              </a:rPr>
              <a:t>. </a:t>
            </a:r>
          </a:p>
          <a:p>
            <a:pPr marL="1304034" lvl="2" indent="-434678" algn="just">
              <a:lnSpc>
                <a:spcPts val="4227"/>
              </a:lnSpc>
              <a:buAutoNum type="alphaLcPeriod"/>
            </a:pPr>
            <a:r>
              <a:rPr lang="en-US" sz="2800" i="1" dirty="0">
                <a:solidFill>
                  <a:srgbClr val="213363"/>
                </a:solidFill>
                <a:latin typeface="Source Sans Pro Italics"/>
                <a:ea typeface="Source Sans Pro Italics"/>
                <a:cs typeface="Source Sans Pro Italics"/>
                <a:sym typeface="Source Sans Pro Italics"/>
              </a:rPr>
              <a:t>Samir, Heba &amp; Abd-</a:t>
            </a:r>
            <a:r>
              <a:rPr lang="en-US" sz="2800" i="1" dirty="0" err="1">
                <a:solidFill>
                  <a:srgbClr val="213363"/>
                </a:solidFill>
                <a:latin typeface="Source Sans Pro Italics"/>
                <a:ea typeface="Source Sans Pro Italics"/>
                <a:cs typeface="Source Sans Pro Italics"/>
                <a:sym typeface="Source Sans Pro Italics"/>
              </a:rPr>
              <a:t>Elmegid</a:t>
            </a:r>
            <a:r>
              <a:rPr lang="en-US" sz="2800" i="1" dirty="0">
                <a:solidFill>
                  <a:srgbClr val="213363"/>
                </a:solidFill>
                <a:latin typeface="Source Sans Pro Italics"/>
                <a:ea typeface="Source Sans Pro Italics"/>
                <a:cs typeface="Source Sans Pro Italics"/>
                <a:sym typeface="Source Sans Pro Italics"/>
              </a:rPr>
              <a:t>, Laila &amp; Marie, Mohamed. (2023).</a:t>
            </a:r>
            <a:r>
              <a:rPr lang="en-US" sz="2800" dirty="0">
                <a:solidFill>
                  <a:srgbClr val="213363"/>
                </a:solidFill>
                <a:latin typeface="Source Sans Pro"/>
                <a:ea typeface="Source Sans Pro"/>
                <a:cs typeface="Source Sans Pro"/>
                <a:sym typeface="Source Sans Pro"/>
              </a:rPr>
              <a:t> </a:t>
            </a:r>
            <a:r>
              <a:rPr lang="en-US" sz="2800" b="1" dirty="0">
                <a:solidFill>
                  <a:srgbClr val="213363"/>
                </a:solidFill>
                <a:latin typeface="Source Sans Pro Bold"/>
                <a:ea typeface="Source Sans Pro Bold"/>
                <a:cs typeface="Source Sans Pro Bold"/>
                <a:sym typeface="Source Sans Pro Bold"/>
              </a:rPr>
              <a:t>Sentiment analysis model for Airline customers’ feedback using deep learning techniques</a:t>
            </a:r>
            <a:r>
              <a:rPr lang="en-US" sz="2800" dirty="0">
                <a:solidFill>
                  <a:srgbClr val="213363"/>
                </a:solidFill>
                <a:latin typeface="Source Sans Pro"/>
                <a:ea typeface="Source Sans Pro"/>
                <a:cs typeface="Source Sans Pro"/>
                <a:sym typeface="Source Sans Pro"/>
              </a:rPr>
              <a:t> International Journal of Engineering Business Management. 15. 10.1177/18479790231206019. </a:t>
            </a:r>
          </a:p>
          <a:p>
            <a:pPr marL="1304034" lvl="2" indent="-434678" algn="just">
              <a:lnSpc>
                <a:spcPts val="4227"/>
              </a:lnSpc>
              <a:buAutoNum type="alphaLcPeriod"/>
            </a:pPr>
            <a:r>
              <a:rPr lang="en-US" sz="2800" i="1" dirty="0" err="1">
                <a:solidFill>
                  <a:srgbClr val="213363"/>
                </a:solidFill>
                <a:latin typeface="Source Sans Pro Italics"/>
                <a:ea typeface="Source Sans Pro Italics"/>
                <a:cs typeface="Source Sans Pro Italics"/>
                <a:sym typeface="Source Sans Pro Italics"/>
              </a:rPr>
              <a:t>Chaurasia</a:t>
            </a:r>
            <a:r>
              <a:rPr lang="en-US" sz="2800" i="1" dirty="0">
                <a:solidFill>
                  <a:srgbClr val="213363"/>
                </a:solidFill>
                <a:latin typeface="Source Sans Pro Italics"/>
                <a:ea typeface="Source Sans Pro Italics"/>
                <a:cs typeface="Source Sans Pro Italics"/>
                <a:sym typeface="Source Sans Pro Italics"/>
              </a:rPr>
              <a:t>, </a:t>
            </a:r>
            <a:r>
              <a:rPr lang="en-US" sz="2800" i="1" dirty="0" err="1">
                <a:solidFill>
                  <a:srgbClr val="213363"/>
                </a:solidFill>
                <a:latin typeface="Source Sans Pro Italics"/>
                <a:ea typeface="Source Sans Pro Italics"/>
                <a:cs typeface="Source Sans Pro Italics"/>
                <a:sym typeface="Source Sans Pro Italics"/>
              </a:rPr>
              <a:t>Suhashini</a:t>
            </a:r>
            <a:r>
              <a:rPr lang="en-US" sz="2800" i="1" dirty="0">
                <a:solidFill>
                  <a:srgbClr val="213363"/>
                </a:solidFill>
                <a:latin typeface="Source Sans Pro Italics"/>
                <a:ea typeface="Source Sans Pro Italics"/>
                <a:cs typeface="Source Sans Pro Italics"/>
                <a:sym typeface="Source Sans Pro Italics"/>
              </a:rPr>
              <a:t> &amp; </a:t>
            </a:r>
            <a:r>
              <a:rPr lang="en-US" sz="2800" i="1" dirty="0" err="1">
                <a:solidFill>
                  <a:srgbClr val="213363"/>
                </a:solidFill>
                <a:latin typeface="Source Sans Pro Italics"/>
                <a:ea typeface="Source Sans Pro Italics"/>
                <a:cs typeface="Source Sans Pro Italics"/>
                <a:sym typeface="Source Sans Pro Italics"/>
              </a:rPr>
              <a:t>Sherekar</a:t>
            </a:r>
            <a:r>
              <a:rPr lang="en-US" sz="2800" i="1" dirty="0">
                <a:solidFill>
                  <a:srgbClr val="213363"/>
                </a:solidFill>
                <a:latin typeface="Source Sans Pro Italics"/>
                <a:ea typeface="Source Sans Pro Italics"/>
                <a:cs typeface="Source Sans Pro Italics"/>
                <a:sym typeface="Source Sans Pro Italics"/>
              </a:rPr>
              <a:t>, Swati. (2023).</a:t>
            </a:r>
            <a:r>
              <a:rPr lang="en-US" sz="2800" dirty="0">
                <a:solidFill>
                  <a:srgbClr val="213363"/>
                </a:solidFill>
                <a:latin typeface="Source Sans Pro"/>
                <a:ea typeface="Source Sans Pro"/>
                <a:cs typeface="Source Sans Pro"/>
                <a:sym typeface="Source Sans Pro"/>
              </a:rPr>
              <a:t> </a:t>
            </a:r>
            <a:r>
              <a:rPr lang="en-US" sz="2800" b="1" dirty="0">
                <a:solidFill>
                  <a:srgbClr val="213363"/>
                </a:solidFill>
                <a:latin typeface="Source Sans Pro Bold"/>
                <a:ea typeface="Source Sans Pro Bold"/>
                <a:cs typeface="Source Sans Pro Bold"/>
                <a:sym typeface="Source Sans Pro Bold"/>
              </a:rPr>
              <a:t>Sentiment Analysis of Twitter Data by Natural Language Processing and Machine Learning</a:t>
            </a:r>
            <a:r>
              <a:rPr lang="en-US" sz="2800" dirty="0">
                <a:solidFill>
                  <a:srgbClr val="213363"/>
                </a:solidFill>
                <a:latin typeface="Source Sans Pro"/>
                <a:ea typeface="Source Sans Pro"/>
                <a:cs typeface="Source Sans Pro"/>
                <a:sym typeface="Source Sans Pro"/>
              </a:rPr>
              <a:t> 10.1007/978-981-99-2768-5_6. </a:t>
            </a:r>
          </a:p>
          <a:p>
            <a:pPr marL="1304034" lvl="2" indent="-434678" algn="just">
              <a:lnSpc>
                <a:spcPts val="4227"/>
              </a:lnSpc>
              <a:buAutoNum type="alphaLcPeriod"/>
            </a:pPr>
            <a:r>
              <a:rPr lang="en-US" sz="2800" i="1" dirty="0" err="1">
                <a:solidFill>
                  <a:srgbClr val="213363"/>
                </a:solidFill>
                <a:latin typeface="Source Sans Pro Italics"/>
                <a:ea typeface="Source Sans Pro Italics"/>
                <a:cs typeface="Source Sans Pro Italics"/>
                <a:sym typeface="Source Sans Pro Italics"/>
              </a:rPr>
              <a:t>Kannappan</a:t>
            </a:r>
            <a:r>
              <a:rPr lang="en-US" sz="2800" i="1" dirty="0">
                <a:solidFill>
                  <a:srgbClr val="213363"/>
                </a:solidFill>
                <a:latin typeface="Source Sans Pro Italics"/>
                <a:ea typeface="Source Sans Pro Italics"/>
                <a:cs typeface="Source Sans Pro Italics"/>
                <a:sym typeface="Source Sans Pro Italics"/>
              </a:rPr>
              <a:t>, </a:t>
            </a:r>
            <a:r>
              <a:rPr lang="en-US" sz="2800" i="1" dirty="0" err="1">
                <a:solidFill>
                  <a:srgbClr val="213363"/>
                </a:solidFill>
                <a:latin typeface="Source Sans Pro Italics"/>
                <a:ea typeface="Source Sans Pro Italics"/>
                <a:cs typeface="Source Sans Pro Italics"/>
                <a:sym typeface="Source Sans Pro Italics"/>
              </a:rPr>
              <a:t>Sindhura</a:t>
            </a:r>
            <a:r>
              <a:rPr lang="en-US" sz="2800" i="1" dirty="0">
                <a:solidFill>
                  <a:srgbClr val="213363"/>
                </a:solidFill>
                <a:latin typeface="Source Sans Pro Italics"/>
                <a:ea typeface="Source Sans Pro Italics"/>
                <a:cs typeface="Source Sans Pro Italics"/>
                <a:sym typeface="Source Sans Pro Italics"/>
              </a:rPr>
              <a:t>. (2023).</a:t>
            </a:r>
            <a:r>
              <a:rPr lang="en-US" sz="2800" dirty="0">
                <a:solidFill>
                  <a:srgbClr val="213363"/>
                </a:solidFill>
                <a:latin typeface="Source Sans Pro"/>
                <a:ea typeface="Source Sans Pro"/>
                <a:cs typeface="Source Sans Pro"/>
                <a:sym typeface="Source Sans Pro"/>
              </a:rPr>
              <a:t> </a:t>
            </a:r>
            <a:r>
              <a:rPr lang="en-US" sz="2800" b="1" dirty="0">
                <a:solidFill>
                  <a:srgbClr val="213363"/>
                </a:solidFill>
                <a:latin typeface="Source Sans Pro Bold"/>
                <a:ea typeface="Source Sans Pro Bold"/>
                <a:cs typeface="Source Sans Pro Bold"/>
                <a:sym typeface="Source Sans Pro Bold"/>
              </a:rPr>
              <a:t>SENTIMENT ANALYSIS USING NATURAL LANGUAGE PROCESSING AND MACHINE LEARNING</a:t>
            </a:r>
            <a:r>
              <a:rPr lang="en-US" sz="2800" dirty="0">
                <a:solidFill>
                  <a:srgbClr val="213363"/>
                </a:solidFill>
                <a:latin typeface="Source Sans Pro"/>
                <a:ea typeface="Source Sans Pro"/>
                <a:cs typeface="Source Sans Pro"/>
                <a:sym typeface="Source Sans Pro"/>
              </a:rPr>
              <a:t> Shu Ju Cai Ji Yu Chu Li/Journal of Data Acquisition and Processing. 38. 520-526. 10.5281/</a:t>
            </a:r>
            <a:r>
              <a:rPr lang="en-US" sz="2800" dirty="0" err="1">
                <a:solidFill>
                  <a:srgbClr val="213363"/>
                </a:solidFill>
                <a:latin typeface="Source Sans Pro"/>
                <a:ea typeface="Source Sans Pro"/>
                <a:cs typeface="Source Sans Pro"/>
                <a:sym typeface="Source Sans Pro"/>
              </a:rPr>
              <a:t>zenodo.7766376</a:t>
            </a:r>
            <a:r>
              <a:rPr lang="en-US" sz="2800" dirty="0">
                <a:solidFill>
                  <a:srgbClr val="213363"/>
                </a:solidFill>
                <a:latin typeface="Source Sans Pro"/>
                <a:ea typeface="Source Sans Pro"/>
                <a:cs typeface="Source Sans Pro"/>
                <a:sym typeface="Source Sans Pro"/>
              </a:rPr>
              <a:t>. </a:t>
            </a:r>
          </a:p>
        </p:txBody>
      </p:sp>
      <p:sp>
        <p:nvSpPr>
          <p:cNvPr id="7" name="Freeform 7"/>
          <p:cNvSpPr/>
          <p:nvPr/>
        </p:nvSpPr>
        <p:spPr>
          <a:xfrm>
            <a:off x="1563300" y="-488200"/>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8" name="TextBox 8"/>
          <p:cNvSpPr txBox="1"/>
          <p:nvPr/>
        </p:nvSpPr>
        <p:spPr>
          <a:xfrm>
            <a:off x="1170525" y="876300"/>
            <a:ext cx="15946950" cy="1151149"/>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Bibliography</a:t>
            </a:r>
          </a:p>
        </p:txBody>
      </p:sp>
      <p:sp>
        <p:nvSpPr>
          <p:cNvPr id="9" name="Freeform 9"/>
          <p:cNvSpPr/>
          <p:nvPr/>
        </p:nvSpPr>
        <p:spPr>
          <a:xfrm>
            <a:off x="100827" y="200067"/>
            <a:ext cx="1931208" cy="478162"/>
          </a:xfrm>
          <a:custGeom>
            <a:avLst/>
            <a:gdLst/>
            <a:ahLst/>
            <a:cxnLst/>
            <a:rect l="l" t="t" r="r" b="b"/>
            <a:pathLst>
              <a:path w="1931208" h="478162">
                <a:moveTo>
                  <a:pt x="0" y="0"/>
                </a:moveTo>
                <a:lnTo>
                  <a:pt x="1931208" y="0"/>
                </a:lnTo>
                <a:lnTo>
                  <a:pt x="1931208" y="478162"/>
                </a:lnTo>
                <a:lnTo>
                  <a:pt x="0" y="4781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0" name="Freeform 10"/>
          <p:cNvSpPr/>
          <p:nvPr/>
        </p:nvSpPr>
        <p:spPr>
          <a:xfrm>
            <a:off x="10361508" y="200067"/>
            <a:ext cx="1931208" cy="478162"/>
          </a:xfrm>
          <a:custGeom>
            <a:avLst/>
            <a:gdLst/>
            <a:ahLst/>
            <a:cxnLst/>
            <a:rect l="l" t="t" r="r" b="b"/>
            <a:pathLst>
              <a:path w="1931208" h="478162">
                <a:moveTo>
                  <a:pt x="0" y="0"/>
                </a:moveTo>
                <a:lnTo>
                  <a:pt x="1931208" y="0"/>
                </a:lnTo>
                <a:lnTo>
                  <a:pt x="1931208" y="478162"/>
                </a:lnTo>
                <a:lnTo>
                  <a:pt x="0" y="4781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2317200" y="-330077"/>
            <a:ext cx="13686261" cy="7258171"/>
          </a:xfrm>
          <a:custGeom>
            <a:avLst/>
            <a:gdLst/>
            <a:ahLst/>
            <a:cxnLst/>
            <a:rect l="l" t="t" r="r" b="b"/>
            <a:pathLst>
              <a:path w="13686261" h="7258171">
                <a:moveTo>
                  <a:pt x="0" y="0"/>
                </a:moveTo>
                <a:lnTo>
                  <a:pt x="13686261" y="0"/>
                </a:lnTo>
                <a:lnTo>
                  <a:pt x="13686261" y="7258171"/>
                </a:lnTo>
                <a:lnTo>
                  <a:pt x="0" y="72581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3" name="Group 3"/>
          <p:cNvGrpSpPr/>
          <p:nvPr/>
        </p:nvGrpSpPr>
        <p:grpSpPr>
          <a:xfrm>
            <a:off x="12690242" y="6628442"/>
            <a:ext cx="5597738" cy="4982032"/>
            <a:chOff x="0" y="0"/>
            <a:chExt cx="7463651" cy="6642709"/>
          </a:xfrm>
        </p:grpSpPr>
        <p:sp>
          <p:nvSpPr>
            <p:cNvPr id="4" name="Freeform 4"/>
            <p:cNvSpPr/>
            <p:nvPr/>
          </p:nvSpPr>
          <p:spPr>
            <a:xfrm>
              <a:off x="0" y="0"/>
              <a:ext cx="7463409" cy="6642354"/>
            </a:xfrm>
            <a:custGeom>
              <a:avLst/>
              <a:gdLst/>
              <a:ahLst/>
              <a:cxnLst/>
              <a:rect l="l" t="t" r="r" b="b"/>
              <a:pathLst>
                <a:path w="7463409" h="6642354">
                  <a:moveTo>
                    <a:pt x="7459599" y="331470"/>
                  </a:moveTo>
                  <a:cubicBezTo>
                    <a:pt x="7459599" y="331470"/>
                    <a:pt x="5387594" y="0"/>
                    <a:pt x="4085082" y="2826004"/>
                  </a:cubicBezTo>
                  <a:cubicBezTo>
                    <a:pt x="2632583" y="2826004"/>
                    <a:pt x="1835404" y="4029837"/>
                    <a:pt x="1835404" y="5383403"/>
                  </a:cubicBezTo>
                  <a:cubicBezTo>
                    <a:pt x="560451" y="5383403"/>
                    <a:pt x="0" y="6642354"/>
                    <a:pt x="0" y="6642354"/>
                  </a:cubicBezTo>
                  <a:lnTo>
                    <a:pt x="7463409" y="6642354"/>
                  </a:lnTo>
                  <a:lnTo>
                    <a:pt x="7463409" y="331470"/>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grpSp>
        <p:nvGrpSpPr>
          <p:cNvPr id="5" name="Group 5"/>
          <p:cNvGrpSpPr/>
          <p:nvPr/>
        </p:nvGrpSpPr>
        <p:grpSpPr>
          <a:xfrm rot="-10800000">
            <a:off x="-774928" y="-1130608"/>
            <a:ext cx="4964654" cy="4420956"/>
            <a:chOff x="0" y="0"/>
            <a:chExt cx="6619539" cy="5894608"/>
          </a:xfrm>
        </p:grpSpPr>
        <p:sp>
          <p:nvSpPr>
            <p:cNvPr id="6" name="Freeform 6"/>
            <p:cNvSpPr/>
            <p:nvPr/>
          </p:nvSpPr>
          <p:spPr>
            <a:xfrm>
              <a:off x="0" y="0"/>
              <a:ext cx="6619240" cy="5894324"/>
            </a:xfrm>
            <a:custGeom>
              <a:avLst/>
              <a:gdLst/>
              <a:ahLst/>
              <a:cxnLst/>
              <a:rect l="l" t="t" r="r" b="b"/>
              <a:pathLst>
                <a:path w="6619240" h="5894324">
                  <a:moveTo>
                    <a:pt x="6619240" y="294132"/>
                  </a:moveTo>
                  <a:cubicBezTo>
                    <a:pt x="6619240" y="294132"/>
                    <a:pt x="4780661" y="0"/>
                    <a:pt x="3624834" y="2507742"/>
                  </a:cubicBezTo>
                  <a:cubicBezTo>
                    <a:pt x="2335911" y="2507742"/>
                    <a:pt x="1628521" y="3575939"/>
                    <a:pt x="1628521" y="4777105"/>
                  </a:cubicBezTo>
                  <a:cubicBezTo>
                    <a:pt x="497332" y="4777105"/>
                    <a:pt x="0" y="5894324"/>
                    <a:pt x="0" y="5894324"/>
                  </a:cubicBezTo>
                  <a:lnTo>
                    <a:pt x="6619240" y="5894324"/>
                  </a:lnTo>
                  <a:close/>
                </a:path>
              </a:pathLst>
            </a:custGeom>
            <a:gradFill rotWithShape="1">
              <a:gsLst>
                <a:gs pos="0">
                  <a:srgbClr val="FEFAF9">
                    <a:alpha val="18823"/>
                  </a:srgbClr>
                </a:gs>
                <a:gs pos="100000">
                  <a:srgbClr val="FEFAF9">
                    <a:alpha val="100000"/>
                  </a:srgbClr>
                </a:gs>
              </a:gsLst>
              <a:lin ang="18899331"/>
            </a:gradFill>
          </p:spPr>
          <p:txBody>
            <a:bodyPr/>
            <a:lstStyle/>
            <a:p>
              <a:endParaRPr lang="en-IN"/>
            </a:p>
          </p:txBody>
        </p:sp>
      </p:grpSp>
      <p:sp>
        <p:nvSpPr>
          <p:cNvPr id="7" name="TextBox 7"/>
          <p:cNvSpPr txBox="1"/>
          <p:nvPr/>
        </p:nvSpPr>
        <p:spPr>
          <a:xfrm>
            <a:off x="2466391" y="3913801"/>
            <a:ext cx="13387878" cy="2695575"/>
          </a:xfrm>
          <a:prstGeom prst="rect">
            <a:avLst/>
          </a:prstGeom>
        </p:spPr>
        <p:txBody>
          <a:bodyPr lIns="0" tIns="0" rIns="0" bIns="0" rtlCol="0" anchor="t">
            <a:spAutoFit/>
          </a:bodyPr>
          <a:lstStyle/>
          <a:p>
            <a:pPr algn="ctr">
              <a:lnSpc>
                <a:spcPts val="18840"/>
              </a:lnSpc>
            </a:pPr>
            <a:r>
              <a:rPr lang="en-US" sz="15700" b="1">
                <a:solidFill>
                  <a:srgbClr val="FFFFFF"/>
                </a:solidFill>
                <a:latin typeface="Times New Roman Bold"/>
                <a:ea typeface="Times New Roman Bold"/>
                <a:cs typeface="Times New Roman Bold"/>
                <a:sym typeface="Times New Roman Bold"/>
              </a:rPr>
              <a:t>THANK YOU</a:t>
            </a:r>
          </a:p>
        </p:txBody>
      </p:sp>
      <p:sp>
        <p:nvSpPr>
          <p:cNvPr id="8" name="Freeform 8"/>
          <p:cNvSpPr/>
          <p:nvPr/>
        </p:nvSpPr>
        <p:spPr>
          <a:xfrm>
            <a:off x="14072253" y="1501235"/>
            <a:ext cx="1931208" cy="478162"/>
          </a:xfrm>
          <a:custGeom>
            <a:avLst/>
            <a:gdLst/>
            <a:ahLst/>
            <a:cxnLst/>
            <a:rect l="l" t="t" r="r" b="b"/>
            <a:pathLst>
              <a:path w="1931208" h="478162">
                <a:moveTo>
                  <a:pt x="0" y="0"/>
                </a:moveTo>
                <a:lnTo>
                  <a:pt x="1931208" y="0"/>
                </a:lnTo>
                <a:lnTo>
                  <a:pt x="1931208" y="478162"/>
                </a:lnTo>
                <a:lnTo>
                  <a:pt x="0" y="4781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9" name="Freeform 9"/>
          <p:cNvSpPr/>
          <p:nvPr/>
        </p:nvSpPr>
        <p:spPr>
          <a:xfrm>
            <a:off x="6752534" y="8488300"/>
            <a:ext cx="3975178" cy="631158"/>
          </a:xfrm>
          <a:custGeom>
            <a:avLst/>
            <a:gdLst/>
            <a:ahLst/>
            <a:cxnLst/>
            <a:rect l="l" t="t" r="r" b="b"/>
            <a:pathLst>
              <a:path w="3975178" h="631158">
                <a:moveTo>
                  <a:pt x="0" y="0"/>
                </a:moveTo>
                <a:lnTo>
                  <a:pt x="3975178" y="0"/>
                </a:lnTo>
                <a:lnTo>
                  <a:pt x="3975178" y="631158"/>
                </a:lnTo>
                <a:lnTo>
                  <a:pt x="0" y="6311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0" name="Freeform 10"/>
          <p:cNvSpPr/>
          <p:nvPr/>
        </p:nvSpPr>
        <p:spPr>
          <a:xfrm>
            <a:off x="977048" y="7421809"/>
            <a:ext cx="2680304" cy="2764140"/>
          </a:xfrm>
          <a:custGeom>
            <a:avLst/>
            <a:gdLst/>
            <a:ahLst/>
            <a:cxnLst/>
            <a:rect l="l" t="t" r="r" b="b"/>
            <a:pathLst>
              <a:path w="2680304" h="2764140">
                <a:moveTo>
                  <a:pt x="0" y="0"/>
                </a:moveTo>
                <a:lnTo>
                  <a:pt x="2680304" y="0"/>
                </a:lnTo>
                <a:lnTo>
                  <a:pt x="2680304" y="2764140"/>
                </a:lnTo>
                <a:lnTo>
                  <a:pt x="0" y="2764140"/>
                </a:lnTo>
                <a:lnTo>
                  <a:pt x="0" y="0"/>
                </a:lnTo>
                <a:close/>
              </a:path>
            </a:pathLst>
          </a:custGeom>
          <a:blipFill>
            <a:blip r:embed="rId9">
              <a:alphaModFix amt="80000"/>
              <a:extLst>
                <a:ext uri="{96DAC541-7B7A-43D3-8B79-37D633B846F1}">
                  <asvg:svgBlip xmlns:asvg="http://schemas.microsoft.com/office/drawing/2016/SVG/main" r:embed="rId10"/>
                </a:ext>
              </a:extLst>
            </a:blip>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13280279" y="2397938"/>
            <a:ext cx="12250229" cy="12588287"/>
          </a:xfrm>
          <a:custGeom>
            <a:avLst/>
            <a:gdLst/>
            <a:ahLst/>
            <a:cxnLst/>
            <a:rect l="l" t="t" r="r" b="b"/>
            <a:pathLst>
              <a:path w="12250229" h="12588287">
                <a:moveTo>
                  <a:pt x="0" y="0"/>
                </a:moveTo>
                <a:lnTo>
                  <a:pt x="12250228" y="0"/>
                </a:lnTo>
                <a:lnTo>
                  <a:pt x="12250228" y="12588286"/>
                </a:lnTo>
                <a:lnTo>
                  <a:pt x="0" y="12588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0516756" y="5917795"/>
            <a:ext cx="12250229" cy="12588287"/>
          </a:xfrm>
          <a:custGeom>
            <a:avLst/>
            <a:gdLst/>
            <a:ahLst/>
            <a:cxnLst/>
            <a:rect l="l" t="t" r="r" b="b"/>
            <a:pathLst>
              <a:path w="12250229" h="12588287">
                <a:moveTo>
                  <a:pt x="0" y="0"/>
                </a:moveTo>
                <a:lnTo>
                  <a:pt x="12250229" y="0"/>
                </a:lnTo>
                <a:lnTo>
                  <a:pt x="12250229" y="12588287"/>
                </a:lnTo>
                <a:lnTo>
                  <a:pt x="0" y="12588287"/>
                </a:lnTo>
                <a:lnTo>
                  <a:pt x="0" y="0"/>
                </a:lnTo>
                <a:close/>
              </a:path>
            </a:pathLst>
          </a:custGeom>
          <a:blipFill>
            <a:blip r:embed="rId2">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6720251" y="479483"/>
            <a:ext cx="12007464" cy="11378294"/>
          </a:xfrm>
          <a:custGeom>
            <a:avLst/>
            <a:gdLst/>
            <a:ahLst/>
            <a:cxnLst/>
            <a:rect l="l" t="t" r="r" b="b"/>
            <a:pathLst>
              <a:path w="12007464" h="11378294">
                <a:moveTo>
                  <a:pt x="0" y="0"/>
                </a:moveTo>
                <a:lnTo>
                  <a:pt x="12007464" y="0"/>
                </a:lnTo>
                <a:lnTo>
                  <a:pt x="12007464" y="11378294"/>
                </a:lnTo>
                <a:lnTo>
                  <a:pt x="0" y="113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4997841" y="4914607"/>
            <a:ext cx="12007464" cy="11378294"/>
          </a:xfrm>
          <a:custGeom>
            <a:avLst/>
            <a:gdLst/>
            <a:ahLst/>
            <a:cxnLst/>
            <a:rect l="l" t="t" r="r" b="b"/>
            <a:pathLst>
              <a:path w="12007464" h="11378294">
                <a:moveTo>
                  <a:pt x="0" y="0"/>
                </a:moveTo>
                <a:lnTo>
                  <a:pt x="12007464" y="0"/>
                </a:lnTo>
                <a:lnTo>
                  <a:pt x="12007464" y="11378294"/>
                </a:lnTo>
                <a:lnTo>
                  <a:pt x="0" y="11378294"/>
                </a:lnTo>
                <a:lnTo>
                  <a:pt x="0" y="0"/>
                </a:lnTo>
                <a:close/>
              </a:path>
            </a:pathLst>
          </a:custGeom>
          <a:blipFill>
            <a:blip r:embed="rId5">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7427062" y="-5851827"/>
            <a:ext cx="12521053" cy="12132087"/>
          </a:xfrm>
          <a:custGeom>
            <a:avLst/>
            <a:gdLst/>
            <a:ahLst/>
            <a:cxnLst/>
            <a:rect l="l" t="t" r="r" b="b"/>
            <a:pathLst>
              <a:path w="12521053" h="12132087">
                <a:moveTo>
                  <a:pt x="0" y="0"/>
                </a:moveTo>
                <a:lnTo>
                  <a:pt x="12521054" y="0"/>
                </a:lnTo>
                <a:lnTo>
                  <a:pt x="12521054" y="12132086"/>
                </a:lnTo>
                <a:lnTo>
                  <a:pt x="0" y="121320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7" name="Freeform 7"/>
          <p:cNvSpPr/>
          <p:nvPr/>
        </p:nvSpPr>
        <p:spPr>
          <a:xfrm>
            <a:off x="8344502" y="-1359604"/>
            <a:ext cx="12521053" cy="12132087"/>
          </a:xfrm>
          <a:custGeom>
            <a:avLst/>
            <a:gdLst/>
            <a:ahLst/>
            <a:cxnLst/>
            <a:rect l="l" t="t" r="r" b="b"/>
            <a:pathLst>
              <a:path w="12521053" h="12132087">
                <a:moveTo>
                  <a:pt x="0" y="0"/>
                </a:moveTo>
                <a:lnTo>
                  <a:pt x="12521053" y="0"/>
                </a:lnTo>
                <a:lnTo>
                  <a:pt x="12521053" y="12132087"/>
                </a:lnTo>
                <a:lnTo>
                  <a:pt x="0" y="12132087"/>
                </a:lnTo>
                <a:lnTo>
                  <a:pt x="0" y="0"/>
                </a:lnTo>
                <a:close/>
              </a:path>
            </a:pathLst>
          </a:custGeom>
          <a:blipFill>
            <a:blip r:embed="rId8">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8" name="Freeform 8"/>
          <p:cNvSpPr/>
          <p:nvPr/>
        </p:nvSpPr>
        <p:spPr>
          <a:xfrm>
            <a:off x="-387316" y="893603"/>
            <a:ext cx="2832032" cy="778200"/>
          </a:xfrm>
          <a:custGeom>
            <a:avLst/>
            <a:gdLst/>
            <a:ahLst/>
            <a:cxnLst/>
            <a:rect l="l" t="t" r="r" b="b"/>
            <a:pathLst>
              <a:path w="2832032" h="778200">
                <a:moveTo>
                  <a:pt x="0" y="0"/>
                </a:moveTo>
                <a:lnTo>
                  <a:pt x="2832032" y="0"/>
                </a:lnTo>
                <a:lnTo>
                  <a:pt x="2832032" y="778200"/>
                </a:lnTo>
                <a:lnTo>
                  <a:pt x="0" y="7782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9" name="TextBox 9"/>
          <p:cNvSpPr txBox="1"/>
          <p:nvPr/>
        </p:nvSpPr>
        <p:spPr>
          <a:xfrm>
            <a:off x="7842595" y="2625852"/>
            <a:ext cx="8278631" cy="4578096"/>
          </a:xfrm>
          <a:prstGeom prst="rect">
            <a:avLst/>
          </a:prstGeom>
        </p:spPr>
        <p:txBody>
          <a:bodyPr lIns="0" tIns="0" rIns="0" bIns="0" rtlCol="0" anchor="t">
            <a:spAutoFit/>
          </a:bodyPr>
          <a:lstStyle/>
          <a:p>
            <a:pPr algn="just">
              <a:lnSpc>
                <a:spcPts val="5216"/>
              </a:lnSpc>
            </a:pPr>
            <a:r>
              <a:rPr lang="en-US" sz="3699" b="1">
                <a:solidFill>
                  <a:srgbClr val="213363"/>
                </a:solidFill>
                <a:latin typeface="Source Sans Pro Bold"/>
                <a:ea typeface="Source Sans Pro Bold"/>
                <a:cs typeface="Source Sans Pro Bold"/>
                <a:sym typeface="Source Sans Pro Bold"/>
              </a:rPr>
              <a:t>The project aims to develop a recommendation system using sentiment analysis and predictive modeling to deliver tailored airline suggestions, enhancing customer satisfaction and supporting data driven decisions.</a:t>
            </a:r>
          </a:p>
        </p:txBody>
      </p:sp>
      <p:grpSp>
        <p:nvGrpSpPr>
          <p:cNvPr id="10" name="Group 10"/>
          <p:cNvGrpSpPr/>
          <p:nvPr/>
        </p:nvGrpSpPr>
        <p:grpSpPr>
          <a:xfrm>
            <a:off x="-1474721" y="5869212"/>
            <a:ext cx="4961224" cy="4417788"/>
            <a:chOff x="0" y="0"/>
            <a:chExt cx="6614965" cy="5890384"/>
          </a:xfrm>
        </p:grpSpPr>
        <p:sp>
          <p:nvSpPr>
            <p:cNvPr id="11" name="Freeform 11"/>
            <p:cNvSpPr/>
            <p:nvPr/>
          </p:nvSpPr>
          <p:spPr>
            <a:xfrm>
              <a:off x="254" y="0"/>
              <a:ext cx="6614795" cy="5890133"/>
            </a:xfrm>
            <a:custGeom>
              <a:avLst/>
              <a:gdLst/>
              <a:ahLst/>
              <a:cxnLst/>
              <a:rect l="l" t="t" r="r" b="b"/>
              <a:pathLst>
                <a:path w="6614795" h="5890133">
                  <a:moveTo>
                    <a:pt x="0" y="294005"/>
                  </a:moveTo>
                  <a:cubicBezTo>
                    <a:pt x="0" y="294005"/>
                    <a:pt x="1837309" y="0"/>
                    <a:pt x="2992374" y="2505964"/>
                  </a:cubicBezTo>
                  <a:cubicBezTo>
                    <a:pt x="4280408" y="2505964"/>
                    <a:pt x="4987290" y="3573399"/>
                    <a:pt x="4987290" y="4773676"/>
                  </a:cubicBezTo>
                  <a:cubicBezTo>
                    <a:pt x="6117717" y="4773676"/>
                    <a:pt x="6614795" y="5890133"/>
                    <a:pt x="6614795" y="5890133"/>
                  </a:cubicBezTo>
                  <a:lnTo>
                    <a:pt x="0" y="5890133"/>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sp>
        <p:nvSpPr>
          <p:cNvPr id="12" name="Freeform 12"/>
          <p:cNvSpPr/>
          <p:nvPr/>
        </p:nvSpPr>
        <p:spPr>
          <a:xfrm>
            <a:off x="464540" y="3641805"/>
            <a:ext cx="7463780" cy="6396732"/>
          </a:xfrm>
          <a:custGeom>
            <a:avLst/>
            <a:gdLst/>
            <a:ahLst/>
            <a:cxnLst/>
            <a:rect l="l" t="t" r="r" b="b"/>
            <a:pathLst>
              <a:path w="7463780" h="6396732">
                <a:moveTo>
                  <a:pt x="0" y="0"/>
                </a:moveTo>
                <a:lnTo>
                  <a:pt x="7463780" y="0"/>
                </a:lnTo>
                <a:lnTo>
                  <a:pt x="7463780" y="6396732"/>
                </a:lnTo>
                <a:lnTo>
                  <a:pt x="0" y="639673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grpSp>
        <p:nvGrpSpPr>
          <p:cNvPr id="13" name="Group 13"/>
          <p:cNvGrpSpPr/>
          <p:nvPr/>
        </p:nvGrpSpPr>
        <p:grpSpPr>
          <a:xfrm>
            <a:off x="15322895" y="6840171"/>
            <a:ext cx="3872809" cy="3446829"/>
            <a:chOff x="0" y="0"/>
            <a:chExt cx="5573760" cy="4960688"/>
          </a:xfrm>
        </p:grpSpPr>
        <p:sp>
          <p:nvSpPr>
            <p:cNvPr id="14" name="Freeform 14"/>
            <p:cNvSpPr/>
            <p:nvPr/>
          </p:nvSpPr>
          <p:spPr>
            <a:xfrm>
              <a:off x="0" y="0"/>
              <a:ext cx="5573522" cy="4960493"/>
            </a:xfrm>
            <a:custGeom>
              <a:avLst/>
              <a:gdLst/>
              <a:ahLst/>
              <a:cxnLst/>
              <a:rect l="l" t="t" r="r" b="b"/>
              <a:pathLst>
                <a:path w="5573522" h="4960493">
                  <a:moveTo>
                    <a:pt x="5570728" y="247523"/>
                  </a:moveTo>
                  <a:cubicBezTo>
                    <a:pt x="5570728" y="247523"/>
                    <a:pt x="4023360" y="0"/>
                    <a:pt x="3050667" y="2110359"/>
                  </a:cubicBezTo>
                  <a:cubicBezTo>
                    <a:pt x="1965960" y="2110359"/>
                    <a:pt x="1370584" y="3009392"/>
                    <a:pt x="1370584" y="4020185"/>
                  </a:cubicBezTo>
                  <a:cubicBezTo>
                    <a:pt x="418592" y="4020312"/>
                    <a:pt x="0" y="4960493"/>
                    <a:pt x="0" y="4960493"/>
                  </a:cubicBezTo>
                  <a:lnTo>
                    <a:pt x="5573522" y="4960493"/>
                  </a:lnTo>
                  <a:lnTo>
                    <a:pt x="5573522" y="247523"/>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sp>
        <p:nvSpPr>
          <p:cNvPr id="15" name="Freeform 15"/>
          <p:cNvSpPr/>
          <p:nvPr/>
        </p:nvSpPr>
        <p:spPr>
          <a:xfrm>
            <a:off x="1563300" y="-696675"/>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N"/>
          </a:p>
        </p:txBody>
      </p:sp>
      <p:sp>
        <p:nvSpPr>
          <p:cNvPr id="16" name="TextBox 16"/>
          <p:cNvSpPr txBox="1"/>
          <p:nvPr/>
        </p:nvSpPr>
        <p:spPr>
          <a:xfrm>
            <a:off x="1170225" y="666750"/>
            <a:ext cx="15947550" cy="1352550"/>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Problem Statement</a:t>
            </a:r>
          </a:p>
        </p:txBody>
      </p:sp>
      <p:sp>
        <p:nvSpPr>
          <p:cNvPr id="17" name="Freeform 17"/>
          <p:cNvSpPr/>
          <p:nvPr/>
        </p:nvSpPr>
        <p:spPr>
          <a:xfrm>
            <a:off x="11817553" y="7000962"/>
            <a:ext cx="4161244" cy="2682260"/>
          </a:xfrm>
          <a:custGeom>
            <a:avLst/>
            <a:gdLst/>
            <a:ahLst/>
            <a:cxnLst/>
            <a:rect l="l" t="t" r="r" b="b"/>
            <a:pathLst>
              <a:path w="4161244" h="2682260">
                <a:moveTo>
                  <a:pt x="0" y="0"/>
                </a:moveTo>
                <a:lnTo>
                  <a:pt x="4161244" y="0"/>
                </a:lnTo>
                <a:lnTo>
                  <a:pt x="4161244" y="2682260"/>
                </a:lnTo>
                <a:lnTo>
                  <a:pt x="0" y="268226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grpSp>
        <p:nvGrpSpPr>
          <p:cNvPr id="2" name="Group 2"/>
          <p:cNvGrpSpPr/>
          <p:nvPr/>
        </p:nvGrpSpPr>
        <p:grpSpPr>
          <a:xfrm>
            <a:off x="-2222390" y="-52990"/>
            <a:ext cx="4956932" cy="1736668"/>
            <a:chOff x="0" y="0"/>
            <a:chExt cx="6609243" cy="2315557"/>
          </a:xfrm>
        </p:grpSpPr>
        <p:sp>
          <p:nvSpPr>
            <p:cNvPr id="3" name="Freeform 3"/>
            <p:cNvSpPr/>
            <p:nvPr/>
          </p:nvSpPr>
          <p:spPr>
            <a:xfrm>
              <a:off x="254" y="254"/>
              <a:ext cx="6609080" cy="2315337"/>
            </a:xfrm>
            <a:custGeom>
              <a:avLst/>
              <a:gdLst/>
              <a:ahLst/>
              <a:cxnLst/>
              <a:rect l="l" t="t" r="r" b="b"/>
              <a:pathLst>
                <a:path w="6609080" h="2315337">
                  <a:moveTo>
                    <a:pt x="0" y="340360"/>
                  </a:moveTo>
                  <a:cubicBezTo>
                    <a:pt x="0" y="340360"/>
                    <a:pt x="1227836" y="0"/>
                    <a:pt x="2683510" y="1455674"/>
                  </a:cubicBezTo>
                  <a:cubicBezTo>
                    <a:pt x="3788410" y="613791"/>
                    <a:pt x="4472686" y="1175131"/>
                    <a:pt x="5079492" y="1778508"/>
                  </a:cubicBezTo>
                  <a:cubicBezTo>
                    <a:pt x="6254623" y="1403223"/>
                    <a:pt x="6609080" y="2315337"/>
                    <a:pt x="6609080" y="2315337"/>
                  </a:cubicBezTo>
                  <a:lnTo>
                    <a:pt x="0" y="2315337"/>
                  </a:lnTo>
                  <a:close/>
                </a:path>
              </a:pathLst>
            </a:custGeom>
            <a:gradFill rotWithShape="1">
              <a:gsLst>
                <a:gs pos="0">
                  <a:srgbClr val="FEFAF9">
                    <a:alpha val="18823"/>
                  </a:srgbClr>
                </a:gs>
                <a:gs pos="100000">
                  <a:srgbClr val="FEFAF9">
                    <a:alpha val="100000"/>
                  </a:srgbClr>
                </a:gs>
              </a:gsLst>
              <a:lin ang="8665460"/>
            </a:gradFill>
          </p:spPr>
          <p:txBody>
            <a:bodyPr/>
            <a:lstStyle/>
            <a:p>
              <a:endParaRPr lang="en-IN"/>
            </a:p>
          </p:txBody>
        </p:sp>
      </p:grpSp>
      <p:grpSp>
        <p:nvGrpSpPr>
          <p:cNvPr id="4" name="Group 4"/>
          <p:cNvGrpSpPr/>
          <p:nvPr/>
        </p:nvGrpSpPr>
        <p:grpSpPr>
          <a:xfrm>
            <a:off x="15594410" y="1079836"/>
            <a:ext cx="5240710" cy="1833006"/>
            <a:chOff x="0" y="0"/>
            <a:chExt cx="6987613" cy="2444008"/>
          </a:xfrm>
        </p:grpSpPr>
        <p:sp>
          <p:nvSpPr>
            <p:cNvPr id="5" name="Freeform 5"/>
            <p:cNvSpPr/>
            <p:nvPr/>
          </p:nvSpPr>
          <p:spPr>
            <a:xfrm>
              <a:off x="0" y="0"/>
              <a:ext cx="6987667" cy="2443988"/>
            </a:xfrm>
            <a:custGeom>
              <a:avLst/>
              <a:gdLst/>
              <a:ahLst/>
              <a:cxnLst/>
              <a:rect l="l" t="t" r="r" b="b"/>
              <a:pathLst>
                <a:path w="6987667" h="2443988">
                  <a:moveTo>
                    <a:pt x="6987667" y="359410"/>
                  </a:moveTo>
                  <a:cubicBezTo>
                    <a:pt x="6987667" y="359410"/>
                    <a:pt x="5692394" y="0"/>
                    <a:pt x="4149217" y="1533017"/>
                  </a:cubicBezTo>
                  <a:cubicBezTo>
                    <a:pt x="2975229" y="642493"/>
                    <a:pt x="2256663" y="1239393"/>
                    <a:pt x="1619377" y="1877060"/>
                  </a:cubicBezTo>
                  <a:cubicBezTo>
                    <a:pt x="379476" y="1477391"/>
                    <a:pt x="0" y="2443988"/>
                    <a:pt x="0" y="2443988"/>
                  </a:cubicBezTo>
                  <a:lnTo>
                    <a:pt x="6987667" y="2443988"/>
                  </a:lnTo>
                  <a:close/>
                </a:path>
              </a:pathLst>
            </a:custGeom>
            <a:gradFill rotWithShape="1">
              <a:gsLst>
                <a:gs pos="0">
                  <a:srgbClr val="FEFAF9">
                    <a:alpha val="18823"/>
                  </a:srgbClr>
                </a:gs>
                <a:gs pos="100000">
                  <a:srgbClr val="FEFAF9">
                    <a:alpha val="100000"/>
                  </a:srgbClr>
                </a:gs>
              </a:gsLst>
              <a:lin ang="8576905"/>
            </a:gradFill>
          </p:spPr>
          <p:txBody>
            <a:bodyPr/>
            <a:lstStyle/>
            <a:p>
              <a:endParaRPr lang="en-IN"/>
            </a:p>
          </p:txBody>
        </p:sp>
      </p:grpSp>
      <p:sp>
        <p:nvSpPr>
          <p:cNvPr id="6" name="Freeform 6"/>
          <p:cNvSpPr/>
          <p:nvPr/>
        </p:nvSpPr>
        <p:spPr>
          <a:xfrm>
            <a:off x="1563300" y="-696675"/>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TextBox 7"/>
          <p:cNvSpPr txBox="1"/>
          <p:nvPr/>
        </p:nvSpPr>
        <p:spPr>
          <a:xfrm>
            <a:off x="1170225" y="647700"/>
            <a:ext cx="15947550" cy="1352550"/>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Objectives</a:t>
            </a:r>
          </a:p>
        </p:txBody>
      </p:sp>
      <p:sp>
        <p:nvSpPr>
          <p:cNvPr id="8" name="Freeform 8"/>
          <p:cNvSpPr/>
          <p:nvPr/>
        </p:nvSpPr>
        <p:spPr>
          <a:xfrm>
            <a:off x="8249862" y="3856528"/>
            <a:ext cx="4266436" cy="677404"/>
          </a:xfrm>
          <a:custGeom>
            <a:avLst/>
            <a:gdLst/>
            <a:ahLst/>
            <a:cxnLst/>
            <a:rect l="l" t="t" r="r" b="b"/>
            <a:pathLst>
              <a:path w="4266436" h="677404">
                <a:moveTo>
                  <a:pt x="0" y="0"/>
                </a:moveTo>
                <a:lnTo>
                  <a:pt x="4266436" y="0"/>
                </a:lnTo>
                <a:lnTo>
                  <a:pt x="4266436" y="677404"/>
                </a:lnTo>
                <a:lnTo>
                  <a:pt x="0" y="6774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9" name="Freeform 9"/>
          <p:cNvSpPr/>
          <p:nvPr/>
        </p:nvSpPr>
        <p:spPr>
          <a:xfrm>
            <a:off x="4686218" y="5405740"/>
            <a:ext cx="1518834" cy="677996"/>
          </a:xfrm>
          <a:custGeom>
            <a:avLst/>
            <a:gdLst/>
            <a:ahLst/>
            <a:cxnLst/>
            <a:rect l="l" t="t" r="r" b="b"/>
            <a:pathLst>
              <a:path w="1518834" h="677996">
                <a:moveTo>
                  <a:pt x="0" y="0"/>
                </a:moveTo>
                <a:lnTo>
                  <a:pt x="1518834" y="0"/>
                </a:lnTo>
                <a:lnTo>
                  <a:pt x="1518834" y="677996"/>
                </a:lnTo>
                <a:lnTo>
                  <a:pt x="0" y="6779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0" name="Freeform 10"/>
          <p:cNvSpPr/>
          <p:nvPr/>
        </p:nvSpPr>
        <p:spPr>
          <a:xfrm>
            <a:off x="2451193" y="2765977"/>
            <a:ext cx="2994442" cy="822828"/>
          </a:xfrm>
          <a:custGeom>
            <a:avLst/>
            <a:gdLst/>
            <a:ahLst/>
            <a:cxnLst/>
            <a:rect l="l" t="t" r="r" b="b"/>
            <a:pathLst>
              <a:path w="2994442" h="822828">
                <a:moveTo>
                  <a:pt x="0" y="0"/>
                </a:moveTo>
                <a:lnTo>
                  <a:pt x="2994442" y="0"/>
                </a:lnTo>
                <a:lnTo>
                  <a:pt x="2994442" y="822828"/>
                </a:lnTo>
                <a:lnTo>
                  <a:pt x="0" y="8228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1" name="Freeform 11"/>
          <p:cNvSpPr/>
          <p:nvPr/>
        </p:nvSpPr>
        <p:spPr>
          <a:xfrm>
            <a:off x="-720381" y="3572457"/>
            <a:ext cx="7418716" cy="6584874"/>
          </a:xfrm>
          <a:custGeom>
            <a:avLst/>
            <a:gdLst/>
            <a:ahLst/>
            <a:cxnLst/>
            <a:rect l="l" t="t" r="r" b="b"/>
            <a:pathLst>
              <a:path w="7418716" h="6584874">
                <a:moveTo>
                  <a:pt x="0" y="0"/>
                </a:moveTo>
                <a:lnTo>
                  <a:pt x="7418716" y="0"/>
                </a:lnTo>
                <a:lnTo>
                  <a:pt x="7418716" y="6584874"/>
                </a:lnTo>
                <a:lnTo>
                  <a:pt x="0" y="6584874"/>
                </a:lnTo>
                <a:lnTo>
                  <a:pt x="0" y="0"/>
                </a:lnTo>
                <a:close/>
              </a:path>
            </a:pathLst>
          </a:custGeom>
          <a:blipFill>
            <a:blip r:embed="rId11">
              <a:alphaModFix amt="63000"/>
            </a:blip>
            <a:stretch>
              <a:fillRect/>
            </a:stretch>
          </a:blipFill>
        </p:spPr>
        <p:txBody>
          <a:bodyPr/>
          <a:lstStyle/>
          <a:p>
            <a:endParaRPr lang="en-IN"/>
          </a:p>
        </p:txBody>
      </p:sp>
      <p:sp>
        <p:nvSpPr>
          <p:cNvPr id="12" name="Freeform 12"/>
          <p:cNvSpPr/>
          <p:nvPr/>
        </p:nvSpPr>
        <p:spPr>
          <a:xfrm>
            <a:off x="6377682" y="3077630"/>
            <a:ext cx="1141286" cy="1212850"/>
          </a:xfrm>
          <a:custGeom>
            <a:avLst/>
            <a:gdLst/>
            <a:ahLst/>
            <a:cxnLst/>
            <a:rect l="l" t="t" r="r" b="b"/>
            <a:pathLst>
              <a:path w="1141286" h="1212850">
                <a:moveTo>
                  <a:pt x="0" y="0"/>
                </a:moveTo>
                <a:lnTo>
                  <a:pt x="1141287" y="0"/>
                </a:lnTo>
                <a:lnTo>
                  <a:pt x="1141287" y="1212850"/>
                </a:lnTo>
                <a:lnTo>
                  <a:pt x="0" y="1212850"/>
                </a:lnTo>
                <a:lnTo>
                  <a:pt x="0" y="0"/>
                </a:lnTo>
                <a:close/>
              </a:path>
            </a:pathLst>
          </a:custGeom>
          <a:blipFill>
            <a:blip r:embed="rId12"/>
            <a:stretch>
              <a:fillRect l="-24545" t="-1345" r="-24171" b="-41287"/>
            </a:stretch>
          </a:blipFill>
        </p:spPr>
        <p:txBody>
          <a:bodyPr/>
          <a:lstStyle/>
          <a:p>
            <a:endParaRPr lang="en-IN"/>
          </a:p>
        </p:txBody>
      </p:sp>
      <p:sp>
        <p:nvSpPr>
          <p:cNvPr id="13" name="Freeform 13"/>
          <p:cNvSpPr/>
          <p:nvPr/>
        </p:nvSpPr>
        <p:spPr>
          <a:xfrm>
            <a:off x="6377682" y="5405740"/>
            <a:ext cx="1141286" cy="1212850"/>
          </a:xfrm>
          <a:custGeom>
            <a:avLst/>
            <a:gdLst/>
            <a:ahLst/>
            <a:cxnLst/>
            <a:rect l="l" t="t" r="r" b="b"/>
            <a:pathLst>
              <a:path w="1141286" h="1212850">
                <a:moveTo>
                  <a:pt x="0" y="0"/>
                </a:moveTo>
                <a:lnTo>
                  <a:pt x="1141287" y="0"/>
                </a:lnTo>
                <a:lnTo>
                  <a:pt x="1141287" y="1212850"/>
                </a:lnTo>
                <a:lnTo>
                  <a:pt x="0" y="1212850"/>
                </a:lnTo>
                <a:lnTo>
                  <a:pt x="0" y="0"/>
                </a:lnTo>
                <a:close/>
              </a:path>
            </a:pathLst>
          </a:custGeom>
          <a:blipFill>
            <a:blip r:embed="rId13"/>
            <a:stretch>
              <a:fillRect l="-21360" r="-16978" b="-32679"/>
            </a:stretch>
          </a:blipFill>
        </p:spPr>
        <p:txBody>
          <a:bodyPr/>
          <a:lstStyle/>
          <a:p>
            <a:endParaRPr lang="en-IN"/>
          </a:p>
        </p:txBody>
      </p:sp>
      <p:sp>
        <p:nvSpPr>
          <p:cNvPr id="14" name="Freeform 14"/>
          <p:cNvSpPr/>
          <p:nvPr/>
        </p:nvSpPr>
        <p:spPr>
          <a:xfrm>
            <a:off x="6377682" y="7618715"/>
            <a:ext cx="1141286" cy="1237321"/>
          </a:xfrm>
          <a:custGeom>
            <a:avLst/>
            <a:gdLst/>
            <a:ahLst/>
            <a:cxnLst/>
            <a:rect l="l" t="t" r="r" b="b"/>
            <a:pathLst>
              <a:path w="1141286" h="1237321">
                <a:moveTo>
                  <a:pt x="0" y="0"/>
                </a:moveTo>
                <a:lnTo>
                  <a:pt x="1141287" y="0"/>
                </a:lnTo>
                <a:lnTo>
                  <a:pt x="1141287" y="1237322"/>
                </a:lnTo>
                <a:lnTo>
                  <a:pt x="0" y="1237322"/>
                </a:lnTo>
                <a:lnTo>
                  <a:pt x="0" y="0"/>
                </a:lnTo>
                <a:close/>
              </a:path>
            </a:pathLst>
          </a:custGeom>
          <a:blipFill>
            <a:blip r:embed="rId14"/>
            <a:stretch>
              <a:fillRect l="-17380" r="-17380" b="-26692"/>
            </a:stretch>
          </a:blipFill>
        </p:spPr>
        <p:txBody>
          <a:bodyPr/>
          <a:lstStyle/>
          <a:p>
            <a:endParaRPr lang="en-IN"/>
          </a:p>
        </p:txBody>
      </p:sp>
      <p:sp>
        <p:nvSpPr>
          <p:cNvPr id="15" name="TextBox 15"/>
          <p:cNvSpPr txBox="1"/>
          <p:nvPr/>
        </p:nvSpPr>
        <p:spPr>
          <a:xfrm>
            <a:off x="7876423" y="3001430"/>
            <a:ext cx="9838073" cy="1384300"/>
          </a:xfrm>
          <a:prstGeom prst="rect">
            <a:avLst/>
          </a:prstGeom>
        </p:spPr>
        <p:txBody>
          <a:bodyPr lIns="0" tIns="0" rIns="0" bIns="0" rtlCol="0" anchor="t">
            <a:spAutoFit/>
          </a:bodyPr>
          <a:lstStyle/>
          <a:p>
            <a:pPr algn="just">
              <a:lnSpc>
                <a:spcPts val="5599"/>
              </a:lnSpc>
              <a:spcBef>
                <a:spcPct val="0"/>
              </a:spcBef>
            </a:pPr>
            <a:r>
              <a:rPr lang="en-US" sz="3999">
                <a:solidFill>
                  <a:srgbClr val="13394F"/>
                </a:solidFill>
                <a:latin typeface="Source Sans Pro"/>
                <a:ea typeface="Source Sans Pro"/>
                <a:cs typeface="Source Sans Pro"/>
                <a:sym typeface="Source Sans Pro"/>
              </a:rPr>
              <a:t>Suggest new airlines to existing users and predict ratings based on user preferences.</a:t>
            </a:r>
          </a:p>
        </p:txBody>
      </p:sp>
      <p:sp>
        <p:nvSpPr>
          <p:cNvPr id="16" name="TextBox 16"/>
          <p:cNvSpPr txBox="1"/>
          <p:nvPr/>
        </p:nvSpPr>
        <p:spPr>
          <a:xfrm>
            <a:off x="7876423" y="5329540"/>
            <a:ext cx="9838073" cy="1384300"/>
          </a:xfrm>
          <a:prstGeom prst="rect">
            <a:avLst/>
          </a:prstGeom>
        </p:spPr>
        <p:txBody>
          <a:bodyPr lIns="0" tIns="0" rIns="0" bIns="0" rtlCol="0" anchor="t">
            <a:spAutoFit/>
          </a:bodyPr>
          <a:lstStyle/>
          <a:p>
            <a:pPr algn="just">
              <a:lnSpc>
                <a:spcPts val="5599"/>
              </a:lnSpc>
              <a:spcBef>
                <a:spcPct val="0"/>
              </a:spcBef>
            </a:pPr>
            <a:r>
              <a:rPr lang="en-US" sz="3999">
                <a:solidFill>
                  <a:srgbClr val="13394F"/>
                </a:solidFill>
                <a:latin typeface="Source Sans Pro"/>
                <a:ea typeface="Source Sans Pro"/>
                <a:cs typeface="Source Sans Pro"/>
                <a:sym typeface="Source Sans Pro"/>
              </a:rPr>
              <a:t>Recommend airlines to new users based on their ratings.</a:t>
            </a:r>
          </a:p>
        </p:txBody>
      </p:sp>
      <p:sp>
        <p:nvSpPr>
          <p:cNvPr id="17" name="TextBox 17"/>
          <p:cNvSpPr txBox="1"/>
          <p:nvPr/>
        </p:nvSpPr>
        <p:spPr>
          <a:xfrm>
            <a:off x="7876423" y="7471737"/>
            <a:ext cx="9838073" cy="1384300"/>
          </a:xfrm>
          <a:prstGeom prst="rect">
            <a:avLst/>
          </a:prstGeom>
        </p:spPr>
        <p:txBody>
          <a:bodyPr lIns="0" tIns="0" rIns="0" bIns="0" rtlCol="0" anchor="t">
            <a:spAutoFit/>
          </a:bodyPr>
          <a:lstStyle/>
          <a:p>
            <a:pPr algn="just">
              <a:lnSpc>
                <a:spcPts val="5599"/>
              </a:lnSpc>
              <a:spcBef>
                <a:spcPct val="0"/>
              </a:spcBef>
            </a:pPr>
            <a:r>
              <a:rPr lang="en-US" sz="3999">
                <a:solidFill>
                  <a:srgbClr val="13394F"/>
                </a:solidFill>
                <a:latin typeface="Source Sans Pro"/>
                <a:ea typeface="Source Sans Pro"/>
                <a:cs typeface="Source Sans Pro"/>
                <a:sym typeface="Source Sans Pro"/>
              </a:rPr>
              <a:t>Analyze user reviews to understand sentiment toward airlines and their services.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grpSp>
        <p:nvGrpSpPr>
          <p:cNvPr id="2" name="Group 2"/>
          <p:cNvGrpSpPr/>
          <p:nvPr/>
        </p:nvGrpSpPr>
        <p:grpSpPr>
          <a:xfrm>
            <a:off x="-2222390" y="-52990"/>
            <a:ext cx="4956932" cy="1736668"/>
            <a:chOff x="0" y="0"/>
            <a:chExt cx="6609243" cy="2315557"/>
          </a:xfrm>
        </p:grpSpPr>
        <p:sp>
          <p:nvSpPr>
            <p:cNvPr id="3" name="Freeform 3"/>
            <p:cNvSpPr/>
            <p:nvPr/>
          </p:nvSpPr>
          <p:spPr>
            <a:xfrm>
              <a:off x="254" y="254"/>
              <a:ext cx="6609080" cy="2315337"/>
            </a:xfrm>
            <a:custGeom>
              <a:avLst/>
              <a:gdLst/>
              <a:ahLst/>
              <a:cxnLst/>
              <a:rect l="l" t="t" r="r" b="b"/>
              <a:pathLst>
                <a:path w="6609080" h="2315337">
                  <a:moveTo>
                    <a:pt x="0" y="340360"/>
                  </a:moveTo>
                  <a:cubicBezTo>
                    <a:pt x="0" y="340360"/>
                    <a:pt x="1227836" y="0"/>
                    <a:pt x="2683510" y="1455674"/>
                  </a:cubicBezTo>
                  <a:cubicBezTo>
                    <a:pt x="3788410" y="613791"/>
                    <a:pt x="4472686" y="1175131"/>
                    <a:pt x="5079492" y="1778508"/>
                  </a:cubicBezTo>
                  <a:cubicBezTo>
                    <a:pt x="6254623" y="1403223"/>
                    <a:pt x="6609080" y="2315337"/>
                    <a:pt x="6609080" y="2315337"/>
                  </a:cubicBezTo>
                  <a:lnTo>
                    <a:pt x="0" y="2315337"/>
                  </a:lnTo>
                  <a:close/>
                </a:path>
              </a:pathLst>
            </a:custGeom>
            <a:gradFill rotWithShape="1">
              <a:gsLst>
                <a:gs pos="0">
                  <a:srgbClr val="FEFAF9">
                    <a:alpha val="18823"/>
                  </a:srgbClr>
                </a:gs>
                <a:gs pos="100000">
                  <a:srgbClr val="FEFAF9">
                    <a:alpha val="100000"/>
                  </a:srgbClr>
                </a:gs>
              </a:gsLst>
              <a:lin ang="8665460"/>
            </a:gradFill>
          </p:spPr>
          <p:txBody>
            <a:bodyPr/>
            <a:lstStyle/>
            <a:p>
              <a:endParaRPr lang="en-IN"/>
            </a:p>
          </p:txBody>
        </p:sp>
      </p:grpSp>
      <p:grpSp>
        <p:nvGrpSpPr>
          <p:cNvPr id="4" name="Group 4"/>
          <p:cNvGrpSpPr/>
          <p:nvPr/>
        </p:nvGrpSpPr>
        <p:grpSpPr>
          <a:xfrm>
            <a:off x="15594410" y="1079836"/>
            <a:ext cx="5240710" cy="1833006"/>
            <a:chOff x="0" y="0"/>
            <a:chExt cx="6987613" cy="2444008"/>
          </a:xfrm>
        </p:grpSpPr>
        <p:sp>
          <p:nvSpPr>
            <p:cNvPr id="5" name="Freeform 5"/>
            <p:cNvSpPr/>
            <p:nvPr/>
          </p:nvSpPr>
          <p:spPr>
            <a:xfrm>
              <a:off x="0" y="0"/>
              <a:ext cx="6987667" cy="2443988"/>
            </a:xfrm>
            <a:custGeom>
              <a:avLst/>
              <a:gdLst/>
              <a:ahLst/>
              <a:cxnLst/>
              <a:rect l="l" t="t" r="r" b="b"/>
              <a:pathLst>
                <a:path w="6987667" h="2443988">
                  <a:moveTo>
                    <a:pt x="6987667" y="359410"/>
                  </a:moveTo>
                  <a:cubicBezTo>
                    <a:pt x="6987667" y="359410"/>
                    <a:pt x="5692394" y="0"/>
                    <a:pt x="4149217" y="1533017"/>
                  </a:cubicBezTo>
                  <a:cubicBezTo>
                    <a:pt x="2975229" y="642493"/>
                    <a:pt x="2256663" y="1239393"/>
                    <a:pt x="1619377" y="1877060"/>
                  </a:cubicBezTo>
                  <a:cubicBezTo>
                    <a:pt x="379476" y="1477391"/>
                    <a:pt x="0" y="2443988"/>
                    <a:pt x="0" y="2443988"/>
                  </a:cubicBezTo>
                  <a:lnTo>
                    <a:pt x="6987667" y="2443988"/>
                  </a:lnTo>
                  <a:close/>
                </a:path>
              </a:pathLst>
            </a:custGeom>
            <a:gradFill rotWithShape="1">
              <a:gsLst>
                <a:gs pos="0">
                  <a:srgbClr val="FEFAF9">
                    <a:alpha val="18823"/>
                  </a:srgbClr>
                </a:gs>
                <a:gs pos="100000">
                  <a:srgbClr val="FEFAF9">
                    <a:alpha val="100000"/>
                  </a:srgbClr>
                </a:gs>
              </a:gsLst>
              <a:lin ang="8576905"/>
            </a:gradFill>
          </p:spPr>
          <p:txBody>
            <a:bodyPr/>
            <a:lstStyle/>
            <a:p>
              <a:endParaRPr lang="en-IN"/>
            </a:p>
          </p:txBody>
        </p:sp>
      </p:grpSp>
      <p:sp>
        <p:nvSpPr>
          <p:cNvPr id="6" name="Freeform 6"/>
          <p:cNvSpPr/>
          <p:nvPr/>
        </p:nvSpPr>
        <p:spPr>
          <a:xfrm>
            <a:off x="1563300" y="-696675"/>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TextBox 7"/>
          <p:cNvSpPr txBox="1"/>
          <p:nvPr/>
        </p:nvSpPr>
        <p:spPr>
          <a:xfrm>
            <a:off x="1170225" y="666750"/>
            <a:ext cx="15947550" cy="1352550"/>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Literature Review</a:t>
            </a:r>
          </a:p>
        </p:txBody>
      </p:sp>
      <p:sp>
        <p:nvSpPr>
          <p:cNvPr id="8" name="Freeform 8"/>
          <p:cNvSpPr/>
          <p:nvPr/>
        </p:nvSpPr>
        <p:spPr>
          <a:xfrm>
            <a:off x="8249862" y="3856528"/>
            <a:ext cx="4266436" cy="677404"/>
          </a:xfrm>
          <a:custGeom>
            <a:avLst/>
            <a:gdLst/>
            <a:ahLst/>
            <a:cxnLst/>
            <a:rect l="l" t="t" r="r" b="b"/>
            <a:pathLst>
              <a:path w="4266436" h="677404">
                <a:moveTo>
                  <a:pt x="0" y="0"/>
                </a:moveTo>
                <a:lnTo>
                  <a:pt x="4266436" y="0"/>
                </a:lnTo>
                <a:lnTo>
                  <a:pt x="4266436" y="677404"/>
                </a:lnTo>
                <a:lnTo>
                  <a:pt x="0" y="6774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9" name="Freeform 9"/>
          <p:cNvSpPr/>
          <p:nvPr/>
        </p:nvSpPr>
        <p:spPr>
          <a:xfrm>
            <a:off x="4686218" y="5405740"/>
            <a:ext cx="1518834" cy="677996"/>
          </a:xfrm>
          <a:custGeom>
            <a:avLst/>
            <a:gdLst/>
            <a:ahLst/>
            <a:cxnLst/>
            <a:rect l="l" t="t" r="r" b="b"/>
            <a:pathLst>
              <a:path w="1518834" h="677996">
                <a:moveTo>
                  <a:pt x="0" y="0"/>
                </a:moveTo>
                <a:lnTo>
                  <a:pt x="1518834" y="0"/>
                </a:lnTo>
                <a:lnTo>
                  <a:pt x="1518834" y="677996"/>
                </a:lnTo>
                <a:lnTo>
                  <a:pt x="0" y="6779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0" name="TextBox 10"/>
          <p:cNvSpPr txBox="1"/>
          <p:nvPr/>
        </p:nvSpPr>
        <p:spPr>
          <a:xfrm>
            <a:off x="7018224" y="2965886"/>
            <a:ext cx="10372240" cy="6169025"/>
          </a:xfrm>
          <a:prstGeom prst="rect">
            <a:avLst/>
          </a:prstGeom>
        </p:spPr>
        <p:txBody>
          <a:bodyPr lIns="0" tIns="0" rIns="0" bIns="0" rtlCol="0" anchor="t">
            <a:spAutoFit/>
          </a:bodyPr>
          <a:lstStyle/>
          <a:p>
            <a:pPr marL="755651" lvl="1" indent="-377825" algn="just">
              <a:lnSpc>
                <a:spcPts val="4900"/>
              </a:lnSpc>
              <a:buAutoNum type="arabicPeriod"/>
            </a:pPr>
            <a:r>
              <a:rPr lang="en-US" sz="3500">
                <a:solidFill>
                  <a:srgbClr val="11224E"/>
                </a:solidFill>
                <a:latin typeface="Source Sans Pro"/>
                <a:ea typeface="Source Sans Pro"/>
                <a:cs typeface="Source Sans Pro"/>
                <a:sym typeface="Source Sans Pro"/>
              </a:rPr>
              <a:t>Content-based filtering personalizes airline recommendations by matching users with relevant features like class and services, as shown in hotel recommendation studies.</a:t>
            </a:r>
          </a:p>
          <a:p>
            <a:pPr marL="755651" lvl="1" indent="-377825" algn="just">
              <a:lnSpc>
                <a:spcPts val="4900"/>
              </a:lnSpc>
              <a:buAutoNum type="arabicPeriod"/>
            </a:pPr>
            <a:r>
              <a:rPr lang="en-US" sz="3500">
                <a:solidFill>
                  <a:srgbClr val="11224E"/>
                </a:solidFill>
                <a:latin typeface="Source Sans Pro"/>
                <a:ea typeface="Source Sans Pro"/>
                <a:cs typeface="Source Sans Pro"/>
                <a:sym typeface="Source Sans Pro"/>
              </a:rPr>
              <a:t>Sentiment analysis using machine learning and NLP helps airlines understand customer feedback, aiding in the prediction of customer preferences.</a:t>
            </a:r>
          </a:p>
          <a:p>
            <a:pPr marL="755651" lvl="1" indent="-377825" algn="just">
              <a:lnSpc>
                <a:spcPts val="4900"/>
              </a:lnSpc>
              <a:buAutoNum type="arabicPeriod"/>
            </a:pPr>
            <a:r>
              <a:rPr lang="en-US" sz="3500">
                <a:solidFill>
                  <a:srgbClr val="11224E"/>
                </a:solidFill>
                <a:latin typeface="Source Sans Pro"/>
                <a:ea typeface="Source Sans Pro"/>
                <a:cs typeface="Source Sans Pro"/>
                <a:sym typeface="Source Sans Pro"/>
              </a:rPr>
              <a:t>Real-time sentiment analysis from platforms allows airlines to quickly assess customer opinions using models like SVM and Naive Bayes.</a:t>
            </a:r>
          </a:p>
        </p:txBody>
      </p:sp>
      <p:sp>
        <p:nvSpPr>
          <p:cNvPr id="11" name="Freeform 11"/>
          <p:cNvSpPr/>
          <p:nvPr/>
        </p:nvSpPr>
        <p:spPr>
          <a:xfrm>
            <a:off x="3383240" y="2929106"/>
            <a:ext cx="2994442" cy="822828"/>
          </a:xfrm>
          <a:custGeom>
            <a:avLst/>
            <a:gdLst/>
            <a:ahLst/>
            <a:cxnLst/>
            <a:rect l="l" t="t" r="r" b="b"/>
            <a:pathLst>
              <a:path w="2994442" h="822828">
                <a:moveTo>
                  <a:pt x="0" y="0"/>
                </a:moveTo>
                <a:lnTo>
                  <a:pt x="2994442" y="0"/>
                </a:lnTo>
                <a:lnTo>
                  <a:pt x="2994442" y="822828"/>
                </a:lnTo>
                <a:lnTo>
                  <a:pt x="0" y="8228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2" name="Freeform 12"/>
          <p:cNvSpPr/>
          <p:nvPr/>
        </p:nvSpPr>
        <p:spPr>
          <a:xfrm>
            <a:off x="-720381" y="3572457"/>
            <a:ext cx="7418716" cy="6584874"/>
          </a:xfrm>
          <a:custGeom>
            <a:avLst/>
            <a:gdLst/>
            <a:ahLst/>
            <a:cxnLst/>
            <a:rect l="l" t="t" r="r" b="b"/>
            <a:pathLst>
              <a:path w="7418716" h="6584874">
                <a:moveTo>
                  <a:pt x="0" y="0"/>
                </a:moveTo>
                <a:lnTo>
                  <a:pt x="7418716" y="0"/>
                </a:lnTo>
                <a:lnTo>
                  <a:pt x="7418716" y="6584874"/>
                </a:lnTo>
                <a:lnTo>
                  <a:pt x="0" y="6584874"/>
                </a:lnTo>
                <a:lnTo>
                  <a:pt x="0" y="0"/>
                </a:lnTo>
                <a:close/>
              </a:path>
            </a:pathLst>
          </a:custGeom>
          <a:blipFill>
            <a:blip r:embed="rId11">
              <a:alphaModFix amt="63000"/>
            </a:blip>
            <a:stretch>
              <a:fillRect/>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2517513" y="-869473"/>
            <a:ext cx="14234787" cy="2447763"/>
          </a:xfrm>
          <a:custGeom>
            <a:avLst/>
            <a:gdLst/>
            <a:ahLst/>
            <a:cxnLst/>
            <a:rect l="l" t="t" r="r" b="b"/>
            <a:pathLst>
              <a:path w="14234787" h="2447763">
                <a:moveTo>
                  <a:pt x="0" y="0"/>
                </a:moveTo>
                <a:lnTo>
                  <a:pt x="14234787" y="0"/>
                </a:lnTo>
                <a:lnTo>
                  <a:pt x="14234787" y="2447763"/>
                </a:lnTo>
                <a:lnTo>
                  <a:pt x="0" y="24477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2174323" y="190500"/>
            <a:ext cx="15768556" cy="1504316"/>
          </a:xfrm>
          <a:prstGeom prst="rect">
            <a:avLst/>
          </a:prstGeom>
        </p:spPr>
        <p:txBody>
          <a:bodyPr lIns="0" tIns="0" rIns="0" bIns="0" rtlCol="0" anchor="t">
            <a:spAutoFit/>
          </a:bodyPr>
          <a:lstStyle/>
          <a:p>
            <a:pPr algn="ctr">
              <a:lnSpc>
                <a:spcPts val="11059"/>
              </a:lnSpc>
            </a:pPr>
            <a:r>
              <a:rPr lang="en-US" sz="7899" b="1" dirty="0">
                <a:solidFill>
                  <a:srgbClr val="FFFFFF"/>
                </a:solidFill>
                <a:latin typeface="Times New Roman Bold"/>
                <a:ea typeface="Times New Roman Bold"/>
                <a:cs typeface="Times New Roman Bold"/>
                <a:sym typeface="Times New Roman Bold"/>
              </a:rPr>
              <a:t>Data Description</a:t>
            </a:r>
          </a:p>
        </p:txBody>
      </p:sp>
      <p:grpSp>
        <p:nvGrpSpPr>
          <p:cNvPr id="4" name="Group 4"/>
          <p:cNvGrpSpPr/>
          <p:nvPr/>
        </p:nvGrpSpPr>
        <p:grpSpPr>
          <a:xfrm>
            <a:off x="5079819" y="1847216"/>
            <a:ext cx="12478487" cy="628124"/>
            <a:chOff x="0" y="0"/>
            <a:chExt cx="3286515" cy="165432"/>
          </a:xfrm>
        </p:grpSpPr>
        <p:sp>
          <p:nvSpPr>
            <p:cNvPr id="5" name="Freeform 5"/>
            <p:cNvSpPr/>
            <p:nvPr/>
          </p:nvSpPr>
          <p:spPr>
            <a:xfrm>
              <a:off x="0" y="0"/>
              <a:ext cx="3286515" cy="165432"/>
            </a:xfrm>
            <a:custGeom>
              <a:avLst/>
              <a:gdLst/>
              <a:ahLst/>
              <a:cxnLst/>
              <a:rect l="l" t="t" r="r" b="b"/>
              <a:pathLst>
                <a:path w="3286515" h="165432">
                  <a:moveTo>
                    <a:pt x="0" y="0"/>
                  </a:moveTo>
                  <a:lnTo>
                    <a:pt x="3286515" y="0"/>
                  </a:lnTo>
                  <a:lnTo>
                    <a:pt x="3286515" y="165432"/>
                  </a:lnTo>
                  <a:lnTo>
                    <a:pt x="0" y="165432"/>
                  </a:lnTo>
                  <a:close/>
                </a:path>
              </a:pathLst>
            </a:custGeom>
            <a:solidFill>
              <a:srgbClr val="11224E"/>
            </a:solidFill>
          </p:spPr>
          <p:txBody>
            <a:bodyPr/>
            <a:lstStyle/>
            <a:p>
              <a:endParaRPr lang="en-IN"/>
            </a:p>
          </p:txBody>
        </p:sp>
        <p:sp>
          <p:nvSpPr>
            <p:cNvPr id="6" name="TextBox 6"/>
            <p:cNvSpPr txBox="1"/>
            <p:nvPr/>
          </p:nvSpPr>
          <p:spPr>
            <a:xfrm>
              <a:off x="0" y="-38100"/>
              <a:ext cx="3286515" cy="203532"/>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Description</a:t>
              </a:r>
            </a:p>
          </p:txBody>
        </p:sp>
      </p:grpSp>
      <p:grpSp>
        <p:nvGrpSpPr>
          <p:cNvPr id="7" name="Group 7"/>
          <p:cNvGrpSpPr/>
          <p:nvPr/>
        </p:nvGrpSpPr>
        <p:grpSpPr>
          <a:xfrm>
            <a:off x="676947" y="2529024"/>
            <a:ext cx="4236065" cy="556753"/>
            <a:chOff x="0" y="0"/>
            <a:chExt cx="1115671" cy="146634"/>
          </a:xfrm>
        </p:grpSpPr>
        <p:sp>
          <p:nvSpPr>
            <p:cNvPr id="8" name="Freeform 8"/>
            <p:cNvSpPr/>
            <p:nvPr/>
          </p:nvSpPr>
          <p:spPr>
            <a:xfrm>
              <a:off x="0" y="0"/>
              <a:ext cx="1115671" cy="146634"/>
            </a:xfrm>
            <a:custGeom>
              <a:avLst/>
              <a:gdLst/>
              <a:ahLst/>
              <a:cxnLst/>
              <a:rect l="l" t="t" r="r" b="b"/>
              <a:pathLst>
                <a:path w="1115671" h="146634">
                  <a:moveTo>
                    <a:pt x="0" y="0"/>
                  </a:moveTo>
                  <a:lnTo>
                    <a:pt x="1115671" y="0"/>
                  </a:lnTo>
                  <a:lnTo>
                    <a:pt x="1115671" y="146634"/>
                  </a:lnTo>
                  <a:lnTo>
                    <a:pt x="0" y="146634"/>
                  </a:lnTo>
                  <a:close/>
                </a:path>
              </a:pathLst>
            </a:custGeom>
            <a:solidFill>
              <a:srgbClr val="4A6CAF"/>
            </a:solidFill>
          </p:spPr>
          <p:txBody>
            <a:bodyPr/>
            <a:lstStyle/>
            <a:p>
              <a:endParaRPr lang="en-IN"/>
            </a:p>
          </p:txBody>
        </p:sp>
        <p:sp>
          <p:nvSpPr>
            <p:cNvPr id="9" name="TextBox 9"/>
            <p:cNvSpPr txBox="1"/>
            <p:nvPr/>
          </p:nvSpPr>
          <p:spPr>
            <a:xfrm>
              <a:off x="0" y="-38100"/>
              <a:ext cx="1115671"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Name</a:t>
              </a:r>
            </a:p>
          </p:txBody>
        </p:sp>
      </p:grpSp>
      <p:grpSp>
        <p:nvGrpSpPr>
          <p:cNvPr id="10" name="Group 10"/>
          <p:cNvGrpSpPr/>
          <p:nvPr/>
        </p:nvGrpSpPr>
        <p:grpSpPr>
          <a:xfrm>
            <a:off x="5074936" y="2529024"/>
            <a:ext cx="12478487" cy="556753"/>
            <a:chOff x="0" y="0"/>
            <a:chExt cx="3286515" cy="146634"/>
          </a:xfrm>
        </p:grpSpPr>
        <p:sp>
          <p:nvSpPr>
            <p:cNvPr id="11" name="Freeform 11"/>
            <p:cNvSpPr/>
            <p:nvPr/>
          </p:nvSpPr>
          <p:spPr>
            <a:xfrm>
              <a:off x="0" y="0"/>
              <a:ext cx="3286515" cy="146634"/>
            </a:xfrm>
            <a:custGeom>
              <a:avLst/>
              <a:gdLst/>
              <a:ahLst/>
              <a:cxnLst/>
              <a:rect l="l" t="t" r="r" b="b"/>
              <a:pathLst>
                <a:path w="3286515" h="146634">
                  <a:moveTo>
                    <a:pt x="0" y="0"/>
                  </a:moveTo>
                  <a:lnTo>
                    <a:pt x="3286515" y="0"/>
                  </a:lnTo>
                  <a:lnTo>
                    <a:pt x="3286515" y="146634"/>
                  </a:lnTo>
                  <a:lnTo>
                    <a:pt x="0" y="146634"/>
                  </a:lnTo>
                  <a:close/>
                </a:path>
              </a:pathLst>
            </a:custGeom>
            <a:solidFill>
              <a:srgbClr val="4A6CAF"/>
            </a:solidFill>
          </p:spPr>
          <p:txBody>
            <a:bodyPr/>
            <a:lstStyle/>
            <a:p>
              <a:endParaRPr lang="en-IN"/>
            </a:p>
          </p:txBody>
        </p:sp>
        <p:sp>
          <p:nvSpPr>
            <p:cNvPr id="12" name="TextBox 12"/>
            <p:cNvSpPr txBox="1"/>
            <p:nvPr/>
          </p:nvSpPr>
          <p:spPr>
            <a:xfrm>
              <a:off x="0" y="-38100"/>
              <a:ext cx="3286515"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The name of the reviewer</a:t>
              </a:r>
            </a:p>
          </p:txBody>
        </p:sp>
      </p:grpSp>
      <p:grpSp>
        <p:nvGrpSpPr>
          <p:cNvPr id="13" name="Group 13"/>
          <p:cNvGrpSpPr/>
          <p:nvPr/>
        </p:nvGrpSpPr>
        <p:grpSpPr>
          <a:xfrm>
            <a:off x="676947" y="3142927"/>
            <a:ext cx="4236065" cy="556753"/>
            <a:chOff x="0" y="0"/>
            <a:chExt cx="1115671" cy="146634"/>
          </a:xfrm>
        </p:grpSpPr>
        <p:sp>
          <p:nvSpPr>
            <p:cNvPr id="14" name="Freeform 14"/>
            <p:cNvSpPr/>
            <p:nvPr/>
          </p:nvSpPr>
          <p:spPr>
            <a:xfrm>
              <a:off x="0" y="0"/>
              <a:ext cx="1115671" cy="146634"/>
            </a:xfrm>
            <a:custGeom>
              <a:avLst/>
              <a:gdLst/>
              <a:ahLst/>
              <a:cxnLst/>
              <a:rect l="l" t="t" r="r" b="b"/>
              <a:pathLst>
                <a:path w="1115671" h="146634">
                  <a:moveTo>
                    <a:pt x="0" y="0"/>
                  </a:moveTo>
                  <a:lnTo>
                    <a:pt x="1115671" y="0"/>
                  </a:lnTo>
                  <a:lnTo>
                    <a:pt x="1115671" y="146634"/>
                  </a:lnTo>
                  <a:lnTo>
                    <a:pt x="0" y="146634"/>
                  </a:lnTo>
                  <a:close/>
                </a:path>
              </a:pathLst>
            </a:custGeom>
            <a:solidFill>
              <a:srgbClr val="4A6CAF"/>
            </a:solidFill>
          </p:spPr>
          <p:txBody>
            <a:bodyPr/>
            <a:lstStyle/>
            <a:p>
              <a:endParaRPr lang="en-IN"/>
            </a:p>
          </p:txBody>
        </p:sp>
        <p:sp>
          <p:nvSpPr>
            <p:cNvPr id="15" name="TextBox 15"/>
            <p:cNvSpPr txBox="1"/>
            <p:nvPr/>
          </p:nvSpPr>
          <p:spPr>
            <a:xfrm>
              <a:off x="0" y="-38100"/>
              <a:ext cx="1115671"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Airline</a:t>
              </a:r>
            </a:p>
          </p:txBody>
        </p:sp>
      </p:grpSp>
      <p:grpSp>
        <p:nvGrpSpPr>
          <p:cNvPr id="16" name="Group 16"/>
          <p:cNvGrpSpPr/>
          <p:nvPr/>
        </p:nvGrpSpPr>
        <p:grpSpPr>
          <a:xfrm>
            <a:off x="5074936" y="3142927"/>
            <a:ext cx="12478487" cy="556753"/>
            <a:chOff x="0" y="0"/>
            <a:chExt cx="3286515" cy="146634"/>
          </a:xfrm>
        </p:grpSpPr>
        <p:sp>
          <p:nvSpPr>
            <p:cNvPr id="17" name="Freeform 17"/>
            <p:cNvSpPr/>
            <p:nvPr/>
          </p:nvSpPr>
          <p:spPr>
            <a:xfrm>
              <a:off x="0" y="0"/>
              <a:ext cx="3286515" cy="146634"/>
            </a:xfrm>
            <a:custGeom>
              <a:avLst/>
              <a:gdLst/>
              <a:ahLst/>
              <a:cxnLst/>
              <a:rect l="l" t="t" r="r" b="b"/>
              <a:pathLst>
                <a:path w="3286515" h="146634">
                  <a:moveTo>
                    <a:pt x="0" y="0"/>
                  </a:moveTo>
                  <a:lnTo>
                    <a:pt x="3286515" y="0"/>
                  </a:lnTo>
                  <a:lnTo>
                    <a:pt x="3286515" y="146634"/>
                  </a:lnTo>
                  <a:lnTo>
                    <a:pt x="0" y="146634"/>
                  </a:lnTo>
                  <a:close/>
                </a:path>
              </a:pathLst>
            </a:custGeom>
            <a:solidFill>
              <a:srgbClr val="4A6CAF"/>
            </a:solidFill>
          </p:spPr>
          <p:txBody>
            <a:bodyPr/>
            <a:lstStyle/>
            <a:p>
              <a:endParaRPr lang="en-IN"/>
            </a:p>
          </p:txBody>
        </p:sp>
        <p:sp>
          <p:nvSpPr>
            <p:cNvPr id="18" name="TextBox 18"/>
            <p:cNvSpPr txBox="1"/>
            <p:nvPr/>
          </p:nvSpPr>
          <p:spPr>
            <a:xfrm>
              <a:off x="0" y="-38100"/>
              <a:ext cx="3286515"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The airline being reviewed</a:t>
              </a:r>
            </a:p>
          </p:txBody>
        </p:sp>
      </p:grpSp>
      <p:grpSp>
        <p:nvGrpSpPr>
          <p:cNvPr id="19" name="Group 19"/>
          <p:cNvGrpSpPr/>
          <p:nvPr/>
        </p:nvGrpSpPr>
        <p:grpSpPr>
          <a:xfrm>
            <a:off x="676947" y="3756830"/>
            <a:ext cx="4236065" cy="556753"/>
            <a:chOff x="0" y="0"/>
            <a:chExt cx="1115671" cy="146634"/>
          </a:xfrm>
        </p:grpSpPr>
        <p:sp>
          <p:nvSpPr>
            <p:cNvPr id="20" name="Freeform 20"/>
            <p:cNvSpPr/>
            <p:nvPr/>
          </p:nvSpPr>
          <p:spPr>
            <a:xfrm>
              <a:off x="0" y="0"/>
              <a:ext cx="1115671" cy="146634"/>
            </a:xfrm>
            <a:custGeom>
              <a:avLst/>
              <a:gdLst/>
              <a:ahLst/>
              <a:cxnLst/>
              <a:rect l="l" t="t" r="r" b="b"/>
              <a:pathLst>
                <a:path w="1115671" h="146634">
                  <a:moveTo>
                    <a:pt x="0" y="0"/>
                  </a:moveTo>
                  <a:lnTo>
                    <a:pt x="1115671" y="0"/>
                  </a:lnTo>
                  <a:lnTo>
                    <a:pt x="1115671" y="146634"/>
                  </a:lnTo>
                  <a:lnTo>
                    <a:pt x="0" y="146634"/>
                  </a:lnTo>
                  <a:close/>
                </a:path>
              </a:pathLst>
            </a:custGeom>
            <a:solidFill>
              <a:srgbClr val="4A6CAF"/>
            </a:solidFill>
          </p:spPr>
          <p:txBody>
            <a:bodyPr/>
            <a:lstStyle/>
            <a:p>
              <a:endParaRPr lang="en-IN"/>
            </a:p>
          </p:txBody>
        </p:sp>
        <p:sp>
          <p:nvSpPr>
            <p:cNvPr id="21" name="TextBox 21"/>
            <p:cNvSpPr txBox="1"/>
            <p:nvPr/>
          </p:nvSpPr>
          <p:spPr>
            <a:xfrm>
              <a:off x="0" y="-38100"/>
              <a:ext cx="1115671"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Reviews</a:t>
              </a:r>
            </a:p>
          </p:txBody>
        </p:sp>
      </p:grpSp>
      <p:grpSp>
        <p:nvGrpSpPr>
          <p:cNvPr id="22" name="Group 22"/>
          <p:cNvGrpSpPr/>
          <p:nvPr/>
        </p:nvGrpSpPr>
        <p:grpSpPr>
          <a:xfrm>
            <a:off x="5074936" y="3756830"/>
            <a:ext cx="12478487" cy="556753"/>
            <a:chOff x="0" y="0"/>
            <a:chExt cx="3286515" cy="146634"/>
          </a:xfrm>
        </p:grpSpPr>
        <p:sp>
          <p:nvSpPr>
            <p:cNvPr id="23" name="Freeform 23"/>
            <p:cNvSpPr/>
            <p:nvPr/>
          </p:nvSpPr>
          <p:spPr>
            <a:xfrm>
              <a:off x="0" y="0"/>
              <a:ext cx="3286515" cy="146634"/>
            </a:xfrm>
            <a:custGeom>
              <a:avLst/>
              <a:gdLst/>
              <a:ahLst/>
              <a:cxnLst/>
              <a:rect l="l" t="t" r="r" b="b"/>
              <a:pathLst>
                <a:path w="3286515" h="146634">
                  <a:moveTo>
                    <a:pt x="0" y="0"/>
                  </a:moveTo>
                  <a:lnTo>
                    <a:pt x="3286515" y="0"/>
                  </a:lnTo>
                  <a:lnTo>
                    <a:pt x="3286515" y="146634"/>
                  </a:lnTo>
                  <a:lnTo>
                    <a:pt x="0" y="146634"/>
                  </a:lnTo>
                  <a:close/>
                </a:path>
              </a:pathLst>
            </a:custGeom>
            <a:solidFill>
              <a:srgbClr val="4A6CAF"/>
            </a:solidFill>
          </p:spPr>
          <p:txBody>
            <a:bodyPr/>
            <a:lstStyle/>
            <a:p>
              <a:endParaRPr lang="en-IN"/>
            </a:p>
          </p:txBody>
        </p:sp>
        <p:sp>
          <p:nvSpPr>
            <p:cNvPr id="24" name="TextBox 24"/>
            <p:cNvSpPr txBox="1"/>
            <p:nvPr/>
          </p:nvSpPr>
          <p:spPr>
            <a:xfrm>
              <a:off x="0" y="-38100"/>
              <a:ext cx="3286515"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The full text of the customer review</a:t>
              </a:r>
            </a:p>
          </p:txBody>
        </p:sp>
      </p:grpSp>
      <p:grpSp>
        <p:nvGrpSpPr>
          <p:cNvPr id="25" name="Group 25"/>
          <p:cNvGrpSpPr/>
          <p:nvPr/>
        </p:nvGrpSpPr>
        <p:grpSpPr>
          <a:xfrm>
            <a:off x="691354" y="4370732"/>
            <a:ext cx="4236065" cy="556753"/>
            <a:chOff x="0" y="0"/>
            <a:chExt cx="1115671" cy="146634"/>
          </a:xfrm>
        </p:grpSpPr>
        <p:sp>
          <p:nvSpPr>
            <p:cNvPr id="26" name="Freeform 26"/>
            <p:cNvSpPr/>
            <p:nvPr/>
          </p:nvSpPr>
          <p:spPr>
            <a:xfrm>
              <a:off x="0" y="0"/>
              <a:ext cx="1115671" cy="146634"/>
            </a:xfrm>
            <a:custGeom>
              <a:avLst/>
              <a:gdLst/>
              <a:ahLst/>
              <a:cxnLst/>
              <a:rect l="l" t="t" r="r" b="b"/>
              <a:pathLst>
                <a:path w="1115671" h="146634">
                  <a:moveTo>
                    <a:pt x="0" y="0"/>
                  </a:moveTo>
                  <a:lnTo>
                    <a:pt x="1115671" y="0"/>
                  </a:lnTo>
                  <a:lnTo>
                    <a:pt x="1115671" y="146634"/>
                  </a:lnTo>
                  <a:lnTo>
                    <a:pt x="0" y="146634"/>
                  </a:lnTo>
                  <a:close/>
                </a:path>
              </a:pathLst>
            </a:custGeom>
            <a:solidFill>
              <a:srgbClr val="4A6CAF"/>
            </a:solidFill>
          </p:spPr>
          <p:txBody>
            <a:bodyPr/>
            <a:lstStyle/>
            <a:p>
              <a:endParaRPr lang="en-IN"/>
            </a:p>
          </p:txBody>
        </p:sp>
        <p:sp>
          <p:nvSpPr>
            <p:cNvPr id="27" name="TextBox 27"/>
            <p:cNvSpPr txBox="1"/>
            <p:nvPr/>
          </p:nvSpPr>
          <p:spPr>
            <a:xfrm>
              <a:off x="0" y="-38100"/>
              <a:ext cx="1115671"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Type of Traveller</a:t>
              </a:r>
            </a:p>
          </p:txBody>
        </p:sp>
      </p:grpSp>
      <p:grpSp>
        <p:nvGrpSpPr>
          <p:cNvPr id="28" name="Group 28"/>
          <p:cNvGrpSpPr/>
          <p:nvPr/>
        </p:nvGrpSpPr>
        <p:grpSpPr>
          <a:xfrm>
            <a:off x="5089344" y="4370732"/>
            <a:ext cx="12478487" cy="556753"/>
            <a:chOff x="0" y="0"/>
            <a:chExt cx="3286515" cy="146634"/>
          </a:xfrm>
        </p:grpSpPr>
        <p:sp>
          <p:nvSpPr>
            <p:cNvPr id="29" name="Freeform 29"/>
            <p:cNvSpPr/>
            <p:nvPr/>
          </p:nvSpPr>
          <p:spPr>
            <a:xfrm>
              <a:off x="0" y="0"/>
              <a:ext cx="3286515" cy="146634"/>
            </a:xfrm>
            <a:custGeom>
              <a:avLst/>
              <a:gdLst/>
              <a:ahLst/>
              <a:cxnLst/>
              <a:rect l="l" t="t" r="r" b="b"/>
              <a:pathLst>
                <a:path w="3286515" h="146634">
                  <a:moveTo>
                    <a:pt x="0" y="0"/>
                  </a:moveTo>
                  <a:lnTo>
                    <a:pt x="3286515" y="0"/>
                  </a:lnTo>
                  <a:lnTo>
                    <a:pt x="3286515" y="146634"/>
                  </a:lnTo>
                  <a:lnTo>
                    <a:pt x="0" y="146634"/>
                  </a:lnTo>
                  <a:close/>
                </a:path>
              </a:pathLst>
            </a:custGeom>
            <a:solidFill>
              <a:srgbClr val="4A6CAF"/>
            </a:solidFill>
          </p:spPr>
          <p:txBody>
            <a:bodyPr/>
            <a:lstStyle/>
            <a:p>
              <a:endParaRPr lang="en-IN"/>
            </a:p>
          </p:txBody>
        </p:sp>
        <p:sp>
          <p:nvSpPr>
            <p:cNvPr id="30" name="TextBox 30"/>
            <p:cNvSpPr txBox="1"/>
            <p:nvPr/>
          </p:nvSpPr>
          <p:spPr>
            <a:xfrm>
              <a:off x="0" y="-38100"/>
              <a:ext cx="3286515"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Specifies the type of traveler (e.g., Solo Leisure, Family Leisure)</a:t>
              </a:r>
            </a:p>
          </p:txBody>
        </p:sp>
      </p:grpSp>
      <p:grpSp>
        <p:nvGrpSpPr>
          <p:cNvPr id="31" name="Group 31"/>
          <p:cNvGrpSpPr/>
          <p:nvPr/>
        </p:nvGrpSpPr>
        <p:grpSpPr>
          <a:xfrm>
            <a:off x="691354" y="4984635"/>
            <a:ext cx="4236065" cy="556753"/>
            <a:chOff x="0" y="0"/>
            <a:chExt cx="1115671" cy="146634"/>
          </a:xfrm>
        </p:grpSpPr>
        <p:sp>
          <p:nvSpPr>
            <p:cNvPr id="32" name="Freeform 32"/>
            <p:cNvSpPr/>
            <p:nvPr/>
          </p:nvSpPr>
          <p:spPr>
            <a:xfrm>
              <a:off x="0" y="0"/>
              <a:ext cx="1115671" cy="146634"/>
            </a:xfrm>
            <a:custGeom>
              <a:avLst/>
              <a:gdLst/>
              <a:ahLst/>
              <a:cxnLst/>
              <a:rect l="l" t="t" r="r" b="b"/>
              <a:pathLst>
                <a:path w="1115671" h="146634">
                  <a:moveTo>
                    <a:pt x="0" y="0"/>
                  </a:moveTo>
                  <a:lnTo>
                    <a:pt x="1115671" y="0"/>
                  </a:lnTo>
                  <a:lnTo>
                    <a:pt x="1115671" y="146634"/>
                  </a:lnTo>
                  <a:lnTo>
                    <a:pt x="0" y="146634"/>
                  </a:lnTo>
                  <a:close/>
                </a:path>
              </a:pathLst>
            </a:custGeom>
            <a:solidFill>
              <a:srgbClr val="4A6CAF"/>
            </a:solidFill>
          </p:spPr>
          <p:txBody>
            <a:bodyPr/>
            <a:lstStyle/>
            <a:p>
              <a:endParaRPr lang="en-IN"/>
            </a:p>
          </p:txBody>
        </p:sp>
        <p:sp>
          <p:nvSpPr>
            <p:cNvPr id="33" name="TextBox 33"/>
            <p:cNvSpPr txBox="1"/>
            <p:nvPr/>
          </p:nvSpPr>
          <p:spPr>
            <a:xfrm>
              <a:off x="0" y="-38100"/>
              <a:ext cx="1115671"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Class</a:t>
              </a:r>
            </a:p>
          </p:txBody>
        </p:sp>
      </p:grpSp>
      <p:grpSp>
        <p:nvGrpSpPr>
          <p:cNvPr id="34" name="Group 34"/>
          <p:cNvGrpSpPr/>
          <p:nvPr/>
        </p:nvGrpSpPr>
        <p:grpSpPr>
          <a:xfrm>
            <a:off x="5089436" y="4984635"/>
            <a:ext cx="12478487" cy="556753"/>
            <a:chOff x="0" y="0"/>
            <a:chExt cx="3286515" cy="146634"/>
          </a:xfrm>
        </p:grpSpPr>
        <p:sp>
          <p:nvSpPr>
            <p:cNvPr id="35" name="Freeform 35"/>
            <p:cNvSpPr/>
            <p:nvPr/>
          </p:nvSpPr>
          <p:spPr>
            <a:xfrm>
              <a:off x="0" y="0"/>
              <a:ext cx="3286515" cy="146634"/>
            </a:xfrm>
            <a:custGeom>
              <a:avLst/>
              <a:gdLst/>
              <a:ahLst/>
              <a:cxnLst/>
              <a:rect l="l" t="t" r="r" b="b"/>
              <a:pathLst>
                <a:path w="3286515" h="146634">
                  <a:moveTo>
                    <a:pt x="0" y="0"/>
                  </a:moveTo>
                  <a:lnTo>
                    <a:pt x="3286515" y="0"/>
                  </a:lnTo>
                  <a:lnTo>
                    <a:pt x="3286515" y="146634"/>
                  </a:lnTo>
                  <a:lnTo>
                    <a:pt x="0" y="146634"/>
                  </a:lnTo>
                  <a:close/>
                </a:path>
              </a:pathLst>
            </a:custGeom>
            <a:solidFill>
              <a:srgbClr val="4A6CAF"/>
            </a:solidFill>
          </p:spPr>
          <p:txBody>
            <a:bodyPr/>
            <a:lstStyle/>
            <a:p>
              <a:endParaRPr lang="en-IN"/>
            </a:p>
          </p:txBody>
        </p:sp>
        <p:sp>
          <p:nvSpPr>
            <p:cNvPr id="36" name="TextBox 36"/>
            <p:cNvSpPr txBox="1"/>
            <p:nvPr/>
          </p:nvSpPr>
          <p:spPr>
            <a:xfrm>
              <a:off x="0" y="-38100"/>
              <a:ext cx="3286515"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The travel class (e.g., Business Class, Economy)</a:t>
              </a:r>
            </a:p>
          </p:txBody>
        </p:sp>
      </p:grpSp>
      <p:grpSp>
        <p:nvGrpSpPr>
          <p:cNvPr id="37" name="Group 37"/>
          <p:cNvGrpSpPr/>
          <p:nvPr/>
        </p:nvGrpSpPr>
        <p:grpSpPr>
          <a:xfrm>
            <a:off x="691354" y="5598537"/>
            <a:ext cx="4236065" cy="556753"/>
            <a:chOff x="0" y="0"/>
            <a:chExt cx="1115671" cy="146634"/>
          </a:xfrm>
        </p:grpSpPr>
        <p:sp>
          <p:nvSpPr>
            <p:cNvPr id="38" name="Freeform 38"/>
            <p:cNvSpPr/>
            <p:nvPr/>
          </p:nvSpPr>
          <p:spPr>
            <a:xfrm>
              <a:off x="0" y="0"/>
              <a:ext cx="1115671" cy="146634"/>
            </a:xfrm>
            <a:custGeom>
              <a:avLst/>
              <a:gdLst/>
              <a:ahLst/>
              <a:cxnLst/>
              <a:rect l="l" t="t" r="r" b="b"/>
              <a:pathLst>
                <a:path w="1115671" h="146634">
                  <a:moveTo>
                    <a:pt x="0" y="0"/>
                  </a:moveTo>
                  <a:lnTo>
                    <a:pt x="1115671" y="0"/>
                  </a:lnTo>
                  <a:lnTo>
                    <a:pt x="1115671" y="146634"/>
                  </a:lnTo>
                  <a:lnTo>
                    <a:pt x="0" y="146634"/>
                  </a:lnTo>
                  <a:close/>
                </a:path>
              </a:pathLst>
            </a:custGeom>
            <a:solidFill>
              <a:srgbClr val="4A6CAF"/>
            </a:solidFill>
          </p:spPr>
          <p:txBody>
            <a:bodyPr/>
            <a:lstStyle/>
            <a:p>
              <a:endParaRPr lang="en-IN"/>
            </a:p>
          </p:txBody>
        </p:sp>
        <p:sp>
          <p:nvSpPr>
            <p:cNvPr id="39" name="TextBox 39"/>
            <p:cNvSpPr txBox="1"/>
            <p:nvPr/>
          </p:nvSpPr>
          <p:spPr>
            <a:xfrm>
              <a:off x="0" y="-38100"/>
              <a:ext cx="1115671"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Seat Comfort</a:t>
              </a:r>
            </a:p>
          </p:txBody>
        </p:sp>
      </p:grpSp>
      <p:grpSp>
        <p:nvGrpSpPr>
          <p:cNvPr id="40" name="Group 40"/>
          <p:cNvGrpSpPr/>
          <p:nvPr/>
        </p:nvGrpSpPr>
        <p:grpSpPr>
          <a:xfrm>
            <a:off x="5089436" y="5598537"/>
            <a:ext cx="12478487" cy="556753"/>
            <a:chOff x="0" y="0"/>
            <a:chExt cx="3286515" cy="146634"/>
          </a:xfrm>
        </p:grpSpPr>
        <p:sp>
          <p:nvSpPr>
            <p:cNvPr id="41" name="Freeform 41"/>
            <p:cNvSpPr/>
            <p:nvPr/>
          </p:nvSpPr>
          <p:spPr>
            <a:xfrm>
              <a:off x="0" y="0"/>
              <a:ext cx="3286515" cy="146634"/>
            </a:xfrm>
            <a:custGeom>
              <a:avLst/>
              <a:gdLst/>
              <a:ahLst/>
              <a:cxnLst/>
              <a:rect l="l" t="t" r="r" b="b"/>
              <a:pathLst>
                <a:path w="3286515" h="146634">
                  <a:moveTo>
                    <a:pt x="0" y="0"/>
                  </a:moveTo>
                  <a:lnTo>
                    <a:pt x="3286515" y="0"/>
                  </a:lnTo>
                  <a:lnTo>
                    <a:pt x="3286515" y="146634"/>
                  </a:lnTo>
                  <a:lnTo>
                    <a:pt x="0" y="146634"/>
                  </a:lnTo>
                  <a:close/>
                </a:path>
              </a:pathLst>
            </a:custGeom>
            <a:solidFill>
              <a:srgbClr val="4A6CAF"/>
            </a:solidFill>
          </p:spPr>
          <p:txBody>
            <a:bodyPr/>
            <a:lstStyle/>
            <a:p>
              <a:endParaRPr lang="en-IN"/>
            </a:p>
          </p:txBody>
        </p:sp>
        <p:sp>
          <p:nvSpPr>
            <p:cNvPr id="42" name="TextBox 42"/>
            <p:cNvSpPr txBox="1"/>
            <p:nvPr/>
          </p:nvSpPr>
          <p:spPr>
            <a:xfrm>
              <a:off x="0" y="-38100"/>
              <a:ext cx="3286515"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A rating (out of 5) for seat comfort</a:t>
              </a:r>
            </a:p>
          </p:txBody>
        </p:sp>
      </p:grpSp>
      <p:grpSp>
        <p:nvGrpSpPr>
          <p:cNvPr id="43" name="Group 43"/>
          <p:cNvGrpSpPr/>
          <p:nvPr/>
        </p:nvGrpSpPr>
        <p:grpSpPr>
          <a:xfrm>
            <a:off x="691446" y="6212440"/>
            <a:ext cx="4236065" cy="556753"/>
            <a:chOff x="0" y="0"/>
            <a:chExt cx="1115671" cy="146634"/>
          </a:xfrm>
        </p:grpSpPr>
        <p:sp>
          <p:nvSpPr>
            <p:cNvPr id="44" name="Freeform 44"/>
            <p:cNvSpPr/>
            <p:nvPr/>
          </p:nvSpPr>
          <p:spPr>
            <a:xfrm>
              <a:off x="0" y="0"/>
              <a:ext cx="1115671" cy="146634"/>
            </a:xfrm>
            <a:custGeom>
              <a:avLst/>
              <a:gdLst/>
              <a:ahLst/>
              <a:cxnLst/>
              <a:rect l="l" t="t" r="r" b="b"/>
              <a:pathLst>
                <a:path w="1115671" h="146634">
                  <a:moveTo>
                    <a:pt x="0" y="0"/>
                  </a:moveTo>
                  <a:lnTo>
                    <a:pt x="1115671" y="0"/>
                  </a:lnTo>
                  <a:lnTo>
                    <a:pt x="1115671" y="146634"/>
                  </a:lnTo>
                  <a:lnTo>
                    <a:pt x="0" y="146634"/>
                  </a:lnTo>
                  <a:close/>
                </a:path>
              </a:pathLst>
            </a:custGeom>
            <a:solidFill>
              <a:srgbClr val="4A6CAF"/>
            </a:solidFill>
          </p:spPr>
          <p:txBody>
            <a:bodyPr/>
            <a:lstStyle/>
            <a:p>
              <a:endParaRPr lang="en-IN"/>
            </a:p>
          </p:txBody>
        </p:sp>
        <p:sp>
          <p:nvSpPr>
            <p:cNvPr id="45" name="TextBox 45"/>
            <p:cNvSpPr txBox="1"/>
            <p:nvPr/>
          </p:nvSpPr>
          <p:spPr>
            <a:xfrm>
              <a:off x="0" y="-38100"/>
              <a:ext cx="1115671"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Staff Service</a:t>
              </a:r>
            </a:p>
          </p:txBody>
        </p:sp>
      </p:grpSp>
      <p:grpSp>
        <p:nvGrpSpPr>
          <p:cNvPr id="46" name="Group 46"/>
          <p:cNvGrpSpPr/>
          <p:nvPr/>
        </p:nvGrpSpPr>
        <p:grpSpPr>
          <a:xfrm>
            <a:off x="5089436" y="6212440"/>
            <a:ext cx="12478487" cy="556753"/>
            <a:chOff x="0" y="0"/>
            <a:chExt cx="3286515" cy="146634"/>
          </a:xfrm>
        </p:grpSpPr>
        <p:sp>
          <p:nvSpPr>
            <p:cNvPr id="47" name="Freeform 47"/>
            <p:cNvSpPr/>
            <p:nvPr/>
          </p:nvSpPr>
          <p:spPr>
            <a:xfrm>
              <a:off x="0" y="0"/>
              <a:ext cx="3286515" cy="146634"/>
            </a:xfrm>
            <a:custGeom>
              <a:avLst/>
              <a:gdLst/>
              <a:ahLst/>
              <a:cxnLst/>
              <a:rect l="l" t="t" r="r" b="b"/>
              <a:pathLst>
                <a:path w="3286515" h="146634">
                  <a:moveTo>
                    <a:pt x="0" y="0"/>
                  </a:moveTo>
                  <a:lnTo>
                    <a:pt x="3286515" y="0"/>
                  </a:lnTo>
                  <a:lnTo>
                    <a:pt x="3286515" y="146634"/>
                  </a:lnTo>
                  <a:lnTo>
                    <a:pt x="0" y="146634"/>
                  </a:lnTo>
                  <a:close/>
                </a:path>
              </a:pathLst>
            </a:custGeom>
            <a:solidFill>
              <a:srgbClr val="4A6CAF"/>
            </a:solidFill>
          </p:spPr>
          <p:txBody>
            <a:bodyPr/>
            <a:lstStyle/>
            <a:p>
              <a:endParaRPr lang="en-IN"/>
            </a:p>
          </p:txBody>
        </p:sp>
        <p:sp>
          <p:nvSpPr>
            <p:cNvPr id="48" name="TextBox 48"/>
            <p:cNvSpPr txBox="1"/>
            <p:nvPr/>
          </p:nvSpPr>
          <p:spPr>
            <a:xfrm>
              <a:off x="0" y="-38100"/>
              <a:ext cx="3286515"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A rating (out of 5) for the quality of staff service</a:t>
              </a:r>
            </a:p>
          </p:txBody>
        </p:sp>
      </p:grpSp>
      <p:grpSp>
        <p:nvGrpSpPr>
          <p:cNvPr id="49" name="Group 49"/>
          <p:cNvGrpSpPr/>
          <p:nvPr/>
        </p:nvGrpSpPr>
        <p:grpSpPr>
          <a:xfrm>
            <a:off x="691446" y="6826343"/>
            <a:ext cx="4236065" cy="556753"/>
            <a:chOff x="0" y="0"/>
            <a:chExt cx="1115671" cy="146634"/>
          </a:xfrm>
        </p:grpSpPr>
        <p:sp>
          <p:nvSpPr>
            <p:cNvPr id="50" name="Freeform 50"/>
            <p:cNvSpPr/>
            <p:nvPr/>
          </p:nvSpPr>
          <p:spPr>
            <a:xfrm>
              <a:off x="0" y="0"/>
              <a:ext cx="1115671" cy="146634"/>
            </a:xfrm>
            <a:custGeom>
              <a:avLst/>
              <a:gdLst/>
              <a:ahLst/>
              <a:cxnLst/>
              <a:rect l="l" t="t" r="r" b="b"/>
              <a:pathLst>
                <a:path w="1115671" h="146634">
                  <a:moveTo>
                    <a:pt x="0" y="0"/>
                  </a:moveTo>
                  <a:lnTo>
                    <a:pt x="1115671" y="0"/>
                  </a:lnTo>
                  <a:lnTo>
                    <a:pt x="1115671" y="146634"/>
                  </a:lnTo>
                  <a:lnTo>
                    <a:pt x="0" y="146634"/>
                  </a:lnTo>
                  <a:close/>
                </a:path>
              </a:pathLst>
            </a:custGeom>
            <a:solidFill>
              <a:srgbClr val="4A6CAF"/>
            </a:solidFill>
          </p:spPr>
          <p:txBody>
            <a:bodyPr/>
            <a:lstStyle/>
            <a:p>
              <a:endParaRPr lang="en-IN"/>
            </a:p>
          </p:txBody>
        </p:sp>
        <p:sp>
          <p:nvSpPr>
            <p:cNvPr id="51" name="TextBox 51"/>
            <p:cNvSpPr txBox="1"/>
            <p:nvPr/>
          </p:nvSpPr>
          <p:spPr>
            <a:xfrm>
              <a:off x="0" y="-38100"/>
              <a:ext cx="1115671"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Food &amp; Beverage</a:t>
              </a:r>
            </a:p>
          </p:txBody>
        </p:sp>
      </p:grpSp>
      <p:grpSp>
        <p:nvGrpSpPr>
          <p:cNvPr id="52" name="Group 52"/>
          <p:cNvGrpSpPr/>
          <p:nvPr/>
        </p:nvGrpSpPr>
        <p:grpSpPr>
          <a:xfrm>
            <a:off x="5089528" y="6826343"/>
            <a:ext cx="12478487" cy="556753"/>
            <a:chOff x="0" y="0"/>
            <a:chExt cx="3286515" cy="146634"/>
          </a:xfrm>
        </p:grpSpPr>
        <p:sp>
          <p:nvSpPr>
            <p:cNvPr id="53" name="Freeform 53"/>
            <p:cNvSpPr/>
            <p:nvPr/>
          </p:nvSpPr>
          <p:spPr>
            <a:xfrm>
              <a:off x="0" y="0"/>
              <a:ext cx="3286515" cy="146634"/>
            </a:xfrm>
            <a:custGeom>
              <a:avLst/>
              <a:gdLst/>
              <a:ahLst/>
              <a:cxnLst/>
              <a:rect l="l" t="t" r="r" b="b"/>
              <a:pathLst>
                <a:path w="3286515" h="146634">
                  <a:moveTo>
                    <a:pt x="0" y="0"/>
                  </a:moveTo>
                  <a:lnTo>
                    <a:pt x="3286515" y="0"/>
                  </a:lnTo>
                  <a:lnTo>
                    <a:pt x="3286515" y="146634"/>
                  </a:lnTo>
                  <a:lnTo>
                    <a:pt x="0" y="146634"/>
                  </a:lnTo>
                  <a:close/>
                </a:path>
              </a:pathLst>
            </a:custGeom>
            <a:solidFill>
              <a:srgbClr val="4A6CAF"/>
            </a:solidFill>
          </p:spPr>
          <p:txBody>
            <a:bodyPr/>
            <a:lstStyle/>
            <a:p>
              <a:endParaRPr lang="en-IN"/>
            </a:p>
          </p:txBody>
        </p:sp>
        <p:sp>
          <p:nvSpPr>
            <p:cNvPr id="54" name="TextBox 54"/>
            <p:cNvSpPr txBox="1"/>
            <p:nvPr/>
          </p:nvSpPr>
          <p:spPr>
            <a:xfrm>
              <a:off x="0" y="-38100"/>
              <a:ext cx="3286515"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A rating (out of 5) for food and beverage quality</a:t>
              </a:r>
            </a:p>
          </p:txBody>
        </p:sp>
      </p:grpSp>
      <p:grpSp>
        <p:nvGrpSpPr>
          <p:cNvPr id="55" name="Group 55"/>
          <p:cNvGrpSpPr/>
          <p:nvPr/>
        </p:nvGrpSpPr>
        <p:grpSpPr>
          <a:xfrm>
            <a:off x="696145" y="7440245"/>
            <a:ext cx="4236065" cy="556753"/>
            <a:chOff x="0" y="0"/>
            <a:chExt cx="1115671" cy="146634"/>
          </a:xfrm>
        </p:grpSpPr>
        <p:sp>
          <p:nvSpPr>
            <p:cNvPr id="56" name="Freeform 56"/>
            <p:cNvSpPr/>
            <p:nvPr/>
          </p:nvSpPr>
          <p:spPr>
            <a:xfrm>
              <a:off x="0" y="0"/>
              <a:ext cx="1115671" cy="146634"/>
            </a:xfrm>
            <a:custGeom>
              <a:avLst/>
              <a:gdLst/>
              <a:ahLst/>
              <a:cxnLst/>
              <a:rect l="l" t="t" r="r" b="b"/>
              <a:pathLst>
                <a:path w="1115671" h="146634">
                  <a:moveTo>
                    <a:pt x="0" y="0"/>
                  </a:moveTo>
                  <a:lnTo>
                    <a:pt x="1115671" y="0"/>
                  </a:lnTo>
                  <a:lnTo>
                    <a:pt x="1115671" y="146634"/>
                  </a:lnTo>
                  <a:lnTo>
                    <a:pt x="0" y="146634"/>
                  </a:lnTo>
                  <a:close/>
                </a:path>
              </a:pathLst>
            </a:custGeom>
            <a:solidFill>
              <a:srgbClr val="4A6CAF"/>
            </a:solidFill>
          </p:spPr>
          <p:txBody>
            <a:bodyPr/>
            <a:lstStyle/>
            <a:p>
              <a:endParaRPr lang="en-IN"/>
            </a:p>
          </p:txBody>
        </p:sp>
        <p:sp>
          <p:nvSpPr>
            <p:cNvPr id="57" name="TextBox 57"/>
            <p:cNvSpPr txBox="1"/>
            <p:nvPr/>
          </p:nvSpPr>
          <p:spPr>
            <a:xfrm>
              <a:off x="0" y="-38100"/>
              <a:ext cx="1115671"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Inflight Entertainment</a:t>
              </a:r>
            </a:p>
          </p:txBody>
        </p:sp>
      </p:grpSp>
      <p:grpSp>
        <p:nvGrpSpPr>
          <p:cNvPr id="58" name="Group 58"/>
          <p:cNvGrpSpPr/>
          <p:nvPr/>
        </p:nvGrpSpPr>
        <p:grpSpPr>
          <a:xfrm>
            <a:off x="5094226" y="7440245"/>
            <a:ext cx="12478487" cy="556753"/>
            <a:chOff x="0" y="0"/>
            <a:chExt cx="3286515" cy="146634"/>
          </a:xfrm>
        </p:grpSpPr>
        <p:sp>
          <p:nvSpPr>
            <p:cNvPr id="59" name="Freeform 59"/>
            <p:cNvSpPr/>
            <p:nvPr/>
          </p:nvSpPr>
          <p:spPr>
            <a:xfrm>
              <a:off x="0" y="0"/>
              <a:ext cx="3286515" cy="146634"/>
            </a:xfrm>
            <a:custGeom>
              <a:avLst/>
              <a:gdLst/>
              <a:ahLst/>
              <a:cxnLst/>
              <a:rect l="l" t="t" r="r" b="b"/>
              <a:pathLst>
                <a:path w="3286515" h="146634">
                  <a:moveTo>
                    <a:pt x="0" y="0"/>
                  </a:moveTo>
                  <a:lnTo>
                    <a:pt x="3286515" y="0"/>
                  </a:lnTo>
                  <a:lnTo>
                    <a:pt x="3286515" y="146634"/>
                  </a:lnTo>
                  <a:lnTo>
                    <a:pt x="0" y="146634"/>
                  </a:lnTo>
                  <a:close/>
                </a:path>
              </a:pathLst>
            </a:custGeom>
            <a:solidFill>
              <a:srgbClr val="4A6CAF"/>
            </a:solidFill>
          </p:spPr>
          <p:txBody>
            <a:bodyPr/>
            <a:lstStyle/>
            <a:p>
              <a:endParaRPr lang="en-IN"/>
            </a:p>
          </p:txBody>
        </p:sp>
        <p:sp>
          <p:nvSpPr>
            <p:cNvPr id="60" name="TextBox 60"/>
            <p:cNvSpPr txBox="1"/>
            <p:nvPr/>
          </p:nvSpPr>
          <p:spPr>
            <a:xfrm>
              <a:off x="0" y="-38100"/>
              <a:ext cx="3286515"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A rating (out of 5) for inflight entertainment options</a:t>
              </a:r>
            </a:p>
          </p:txBody>
        </p:sp>
      </p:grpSp>
      <p:grpSp>
        <p:nvGrpSpPr>
          <p:cNvPr id="61" name="Group 61"/>
          <p:cNvGrpSpPr/>
          <p:nvPr/>
        </p:nvGrpSpPr>
        <p:grpSpPr>
          <a:xfrm>
            <a:off x="696145" y="8054148"/>
            <a:ext cx="4236065" cy="556753"/>
            <a:chOff x="0" y="0"/>
            <a:chExt cx="1115671" cy="146634"/>
          </a:xfrm>
        </p:grpSpPr>
        <p:sp>
          <p:nvSpPr>
            <p:cNvPr id="62" name="Freeform 62"/>
            <p:cNvSpPr/>
            <p:nvPr/>
          </p:nvSpPr>
          <p:spPr>
            <a:xfrm>
              <a:off x="0" y="0"/>
              <a:ext cx="1115671" cy="146634"/>
            </a:xfrm>
            <a:custGeom>
              <a:avLst/>
              <a:gdLst/>
              <a:ahLst/>
              <a:cxnLst/>
              <a:rect l="l" t="t" r="r" b="b"/>
              <a:pathLst>
                <a:path w="1115671" h="146634">
                  <a:moveTo>
                    <a:pt x="0" y="0"/>
                  </a:moveTo>
                  <a:lnTo>
                    <a:pt x="1115671" y="0"/>
                  </a:lnTo>
                  <a:lnTo>
                    <a:pt x="1115671" y="146634"/>
                  </a:lnTo>
                  <a:lnTo>
                    <a:pt x="0" y="146634"/>
                  </a:lnTo>
                  <a:close/>
                </a:path>
              </a:pathLst>
            </a:custGeom>
            <a:solidFill>
              <a:srgbClr val="4A6CAF"/>
            </a:solidFill>
          </p:spPr>
          <p:txBody>
            <a:bodyPr/>
            <a:lstStyle/>
            <a:p>
              <a:endParaRPr lang="en-IN"/>
            </a:p>
          </p:txBody>
        </p:sp>
        <p:sp>
          <p:nvSpPr>
            <p:cNvPr id="63" name="TextBox 63"/>
            <p:cNvSpPr txBox="1"/>
            <p:nvPr/>
          </p:nvSpPr>
          <p:spPr>
            <a:xfrm>
              <a:off x="0" y="-38100"/>
              <a:ext cx="1115671"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Value for Money</a:t>
              </a:r>
            </a:p>
          </p:txBody>
        </p:sp>
      </p:grpSp>
      <p:grpSp>
        <p:nvGrpSpPr>
          <p:cNvPr id="64" name="Group 64"/>
          <p:cNvGrpSpPr/>
          <p:nvPr/>
        </p:nvGrpSpPr>
        <p:grpSpPr>
          <a:xfrm>
            <a:off x="5094226" y="8054148"/>
            <a:ext cx="12478487" cy="556753"/>
            <a:chOff x="0" y="0"/>
            <a:chExt cx="3286515" cy="146634"/>
          </a:xfrm>
        </p:grpSpPr>
        <p:sp>
          <p:nvSpPr>
            <p:cNvPr id="65" name="Freeform 65"/>
            <p:cNvSpPr/>
            <p:nvPr/>
          </p:nvSpPr>
          <p:spPr>
            <a:xfrm>
              <a:off x="0" y="0"/>
              <a:ext cx="3286515" cy="146634"/>
            </a:xfrm>
            <a:custGeom>
              <a:avLst/>
              <a:gdLst/>
              <a:ahLst/>
              <a:cxnLst/>
              <a:rect l="l" t="t" r="r" b="b"/>
              <a:pathLst>
                <a:path w="3286515" h="146634">
                  <a:moveTo>
                    <a:pt x="0" y="0"/>
                  </a:moveTo>
                  <a:lnTo>
                    <a:pt x="3286515" y="0"/>
                  </a:lnTo>
                  <a:lnTo>
                    <a:pt x="3286515" y="146634"/>
                  </a:lnTo>
                  <a:lnTo>
                    <a:pt x="0" y="146634"/>
                  </a:lnTo>
                  <a:close/>
                </a:path>
              </a:pathLst>
            </a:custGeom>
            <a:solidFill>
              <a:srgbClr val="4A6CAF"/>
            </a:solidFill>
          </p:spPr>
          <p:txBody>
            <a:bodyPr/>
            <a:lstStyle/>
            <a:p>
              <a:endParaRPr lang="en-IN"/>
            </a:p>
          </p:txBody>
        </p:sp>
        <p:sp>
          <p:nvSpPr>
            <p:cNvPr id="66" name="TextBox 66"/>
            <p:cNvSpPr txBox="1"/>
            <p:nvPr/>
          </p:nvSpPr>
          <p:spPr>
            <a:xfrm>
              <a:off x="0" y="-38100"/>
              <a:ext cx="3286515"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A rating (out of 5) for the value for money of the flight</a:t>
              </a:r>
            </a:p>
          </p:txBody>
        </p:sp>
      </p:grpSp>
      <p:grpSp>
        <p:nvGrpSpPr>
          <p:cNvPr id="67" name="Group 67"/>
          <p:cNvGrpSpPr/>
          <p:nvPr/>
        </p:nvGrpSpPr>
        <p:grpSpPr>
          <a:xfrm>
            <a:off x="705762" y="8668050"/>
            <a:ext cx="4236065" cy="556753"/>
            <a:chOff x="0" y="0"/>
            <a:chExt cx="1115671" cy="146634"/>
          </a:xfrm>
        </p:grpSpPr>
        <p:sp>
          <p:nvSpPr>
            <p:cNvPr id="68" name="Freeform 68"/>
            <p:cNvSpPr/>
            <p:nvPr/>
          </p:nvSpPr>
          <p:spPr>
            <a:xfrm>
              <a:off x="0" y="0"/>
              <a:ext cx="1115671" cy="146634"/>
            </a:xfrm>
            <a:custGeom>
              <a:avLst/>
              <a:gdLst/>
              <a:ahLst/>
              <a:cxnLst/>
              <a:rect l="l" t="t" r="r" b="b"/>
              <a:pathLst>
                <a:path w="1115671" h="146634">
                  <a:moveTo>
                    <a:pt x="0" y="0"/>
                  </a:moveTo>
                  <a:lnTo>
                    <a:pt x="1115671" y="0"/>
                  </a:lnTo>
                  <a:lnTo>
                    <a:pt x="1115671" y="146634"/>
                  </a:lnTo>
                  <a:lnTo>
                    <a:pt x="0" y="146634"/>
                  </a:lnTo>
                  <a:close/>
                </a:path>
              </a:pathLst>
            </a:custGeom>
            <a:solidFill>
              <a:srgbClr val="4A6CAF"/>
            </a:solidFill>
          </p:spPr>
          <p:txBody>
            <a:bodyPr/>
            <a:lstStyle/>
            <a:p>
              <a:endParaRPr lang="en-IN"/>
            </a:p>
          </p:txBody>
        </p:sp>
        <p:sp>
          <p:nvSpPr>
            <p:cNvPr id="69" name="TextBox 69"/>
            <p:cNvSpPr txBox="1"/>
            <p:nvPr/>
          </p:nvSpPr>
          <p:spPr>
            <a:xfrm>
              <a:off x="0" y="-38100"/>
              <a:ext cx="1115671"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Overall Rating</a:t>
              </a:r>
            </a:p>
          </p:txBody>
        </p:sp>
      </p:grpSp>
      <p:grpSp>
        <p:nvGrpSpPr>
          <p:cNvPr id="70" name="Group 70"/>
          <p:cNvGrpSpPr/>
          <p:nvPr/>
        </p:nvGrpSpPr>
        <p:grpSpPr>
          <a:xfrm>
            <a:off x="5103751" y="8668050"/>
            <a:ext cx="12478487" cy="556753"/>
            <a:chOff x="0" y="0"/>
            <a:chExt cx="3286515" cy="146634"/>
          </a:xfrm>
        </p:grpSpPr>
        <p:sp>
          <p:nvSpPr>
            <p:cNvPr id="71" name="Freeform 71"/>
            <p:cNvSpPr/>
            <p:nvPr/>
          </p:nvSpPr>
          <p:spPr>
            <a:xfrm>
              <a:off x="0" y="0"/>
              <a:ext cx="3286515" cy="146634"/>
            </a:xfrm>
            <a:custGeom>
              <a:avLst/>
              <a:gdLst/>
              <a:ahLst/>
              <a:cxnLst/>
              <a:rect l="l" t="t" r="r" b="b"/>
              <a:pathLst>
                <a:path w="3286515" h="146634">
                  <a:moveTo>
                    <a:pt x="0" y="0"/>
                  </a:moveTo>
                  <a:lnTo>
                    <a:pt x="3286515" y="0"/>
                  </a:lnTo>
                  <a:lnTo>
                    <a:pt x="3286515" y="146634"/>
                  </a:lnTo>
                  <a:lnTo>
                    <a:pt x="0" y="146634"/>
                  </a:lnTo>
                  <a:close/>
                </a:path>
              </a:pathLst>
            </a:custGeom>
            <a:solidFill>
              <a:srgbClr val="4A6CAF"/>
            </a:solidFill>
          </p:spPr>
          <p:txBody>
            <a:bodyPr/>
            <a:lstStyle/>
            <a:p>
              <a:endParaRPr lang="en-IN"/>
            </a:p>
          </p:txBody>
        </p:sp>
        <p:sp>
          <p:nvSpPr>
            <p:cNvPr id="72" name="TextBox 72"/>
            <p:cNvSpPr txBox="1"/>
            <p:nvPr/>
          </p:nvSpPr>
          <p:spPr>
            <a:xfrm>
              <a:off x="0" y="-38100"/>
              <a:ext cx="3286515"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An overall rating score (out of 10) given by the reviewer</a:t>
              </a:r>
            </a:p>
          </p:txBody>
        </p:sp>
      </p:grpSp>
      <p:grpSp>
        <p:nvGrpSpPr>
          <p:cNvPr id="73" name="Group 73"/>
          <p:cNvGrpSpPr/>
          <p:nvPr/>
        </p:nvGrpSpPr>
        <p:grpSpPr>
          <a:xfrm>
            <a:off x="705762" y="9281953"/>
            <a:ext cx="4236065" cy="577803"/>
            <a:chOff x="0" y="0"/>
            <a:chExt cx="1115671" cy="152179"/>
          </a:xfrm>
        </p:grpSpPr>
        <p:sp>
          <p:nvSpPr>
            <p:cNvPr id="74" name="Freeform 74"/>
            <p:cNvSpPr/>
            <p:nvPr/>
          </p:nvSpPr>
          <p:spPr>
            <a:xfrm>
              <a:off x="0" y="0"/>
              <a:ext cx="1115671" cy="152179"/>
            </a:xfrm>
            <a:custGeom>
              <a:avLst/>
              <a:gdLst/>
              <a:ahLst/>
              <a:cxnLst/>
              <a:rect l="l" t="t" r="r" b="b"/>
              <a:pathLst>
                <a:path w="1115671" h="152179">
                  <a:moveTo>
                    <a:pt x="0" y="0"/>
                  </a:moveTo>
                  <a:lnTo>
                    <a:pt x="1115671" y="0"/>
                  </a:lnTo>
                  <a:lnTo>
                    <a:pt x="1115671" y="152179"/>
                  </a:lnTo>
                  <a:lnTo>
                    <a:pt x="0" y="152179"/>
                  </a:lnTo>
                  <a:close/>
                </a:path>
              </a:pathLst>
            </a:custGeom>
            <a:solidFill>
              <a:srgbClr val="4A6CAF"/>
            </a:solidFill>
          </p:spPr>
          <p:txBody>
            <a:bodyPr/>
            <a:lstStyle/>
            <a:p>
              <a:endParaRPr lang="en-IN"/>
            </a:p>
          </p:txBody>
        </p:sp>
        <p:sp>
          <p:nvSpPr>
            <p:cNvPr id="75" name="TextBox 75"/>
            <p:cNvSpPr txBox="1"/>
            <p:nvPr/>
          </p:nvSpPr>
          <p:spPr>
            <a:xfrm>
              <a:off x="0" y="-38100"/>
              <a:ext cx="1115671" cy="190279"/>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Recommended</a:t>
              </a:r>
            </a:p>
          </p:txBody>
        </p:sp>
      </p:grpSp>
      <p:grpSp>
        <p:nvGrpSpPr>
          <p:cNvPr id="76" name="Group 76"/>
          <p:cNvGrpSpPr/>
          <p:nvPr/>
        </p:nvGrpSpPr>
        <p:grpSpPr>
          <a:xfrm>
            <a:off x="681737" y="1847216"/>
            <a:ext cx="4245682" cy="628124"/>
            <a:chOff x="0" y="0"/>
            <a:chExt cx="1118204" cy="165432"/>
          </a:xfrm>
        </p:grpSpPr>
        <p:sp>
          <p:nvSpPr>
            <p:cNvPr id="77" name="Freeform 77"/>
            <p:cNvSpPr/>
            <p:nvPr/>
          </p:nvSpPr>
          <p:spPr>
            <a:xfrm>
              <a:off x="0" y="0"/>
              <a:ext cx="1118204" cy="165432"/>
            </a:xfrm>
            <a:custGeom>
              <a:avLst/>
              <a:gdLst/>
              <a:ahLst/>
              <a:cxnLst/>
              <a:rect l="l" t="t" r="r" b="b"/>
              <a:pathLst>
                <a:path w="1118204" h="165432">
                  <a:moveTo>
                    <a:pt x="0" y="0"/>
                  </a:moveTo>
                  <a:lnTo>
                    <a:pt x="1118204" y="0"/>
                  </a:lnTo>
                  <a:lnTo>
                    <a:pt x="1118204" y="165432"/>
                  </a:lnTo>
                  <a:lnTo>
                    <a:pt x="0" y="165432"/>
                  </a:lnTo>
                  <a:close/>
                </a:path>
              </a:pathLst>
            </a:custGeom>
            <a:solidFill>
              <a:srgbClr val="11224E"/>
            </a:solidFill>
          </p:spPr>
          <p:txBody>
            <a:bodyPr/>
            <a:lstStyle/>
            <a:p>
              <a:endParaRPr lang="en-IN"/>
            </a:p>
          </p:txBody>
        </p:sp>
        <p:sp>
          <p:nvSpPr>
            <p:cNvPr id="78" name="TextBox 78"/>
            <p:cNvSpPr txBox="1"/>
            <p:nvPr/>
          </p:nvSpPr>
          <p:spPr>
            <a:xfrm>
              <a:off x="0" y="-38100"/>
              <a:ext cx="1118204" cy="203532"/>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Variable</a:t>
              </a:r>
            </a:p>
          </p:txBody>
        </p:sp>
      </p:grpSp>
      <p:grpSp>
        <p:nvGrpSpPr>
          <p:cNvPr id="79" name="Group 79"/>
          <p:cNvGrpSpPr/>
          <p:nvPr/>
        </p:nvGrpSpPr>
        <p:grpSpPr>
          <a:xfrm>
            <a:off x="5103751" y="9281953"/>
            <a:ext cx="12478487" cy="577803"/>
            <a:chOff x="0" y="0"/>
            <a:chExt cx="3286515" cy="152179"/>
          </a:xfrm>
        </p:grpSpPr>
        <p:sp>
          <p:nvSpPr>
            <p:cNvPr id="80" name="Freeform 80"/>
            <p:cNvSpPr/>
            <p:nvPr/>
          </p:nvSpPr>
          <p:spPr>
            <a:xfrm>
              <a:off x="0" y="0"/>
              <a:ext cx="3286515" cy="152179"/>
            </a:xfrm>
            <a:custGeom>
              <a:avLst/>
              <a:gdLst/>
              <a:ahLst/>
              <a:cxnLst/>
              <a:rect l="l" t="t" r="r" b="b"/>
              <a:pathLst>
                <a:path w="3286515" h="152179">
                  <a:moveTo>
                    <a:pt x="0" y="0"/>
                  </a:moveTo>
                  <a:lnTo>
                    <a:pt x="3286515" y="0"/>
                  </a:lnTo>
                  <a:lnTo>
                    <a:pt x="3286515" y="152179"/>
                  </a:lnTo>
                  <a:lnTo>
                    <a:pt x="0" y="152179"/>
                  </a:lnTo>
                  <a:close/>
                </a:path>
              </a:pathLst>
            </a:custGeom>
            <a:solidFill>
              <a:srgbClr val="4A6CAF"/>
            </a:solidFill>
          </p:spPr>
          <p:txBody>
            <a:bodyPr/>
            <a:lstStyle/>
            <a:p>
              <a:endParaRPr lang="en-IN"/>
            </a:p>
          </p:txBody>
        </p:sp>
        <p:sp>
          <p:nvSpPr>
            <p:cNvPr id="81" name="TextBox 81"/>
            <p:cNvSpPr txBox="1"/>
            <p:nvPr/>
          </p:nvSpPr>
          <p:spPr>
            <a:xfrm>
              <a:off x="0" y="-38100"/>
              <a:ext cx="3286515" cy="190279"/>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Indicates whether the reviewer recommends the airline (yes or no)</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4838700"/>
            <a:ext cx="8571786" cy="1504316"/>
          </a:xfrm>
          <a:prstGeom prst="rect">
            <a:avLst/>
          </a:prstGeom>
        </p:spPr>
        <p:txBody>
          <a:bodyPr lIns="0" tIns="0" rIns="0" bIns="0" rtlCol="0" anchor="t">
            <a:spAutoFit/>
          </a:bodyPr>
          <a:lstStyle/>
          <a:p>
            <a:pPr algn="ctr">
              <a:lnSpc>
                <a:spcPts val="11059"/>
              </a:lnSpc>
              <a:spcBef>
                <a:spcPct val="0"/>
              </a:spcBef>
            </a:pPr>
            <a:r>
              <a:rPr lang="en-US" sz="7899" b="1">
                <a:solidFill>
                  <a:srgbClr val="304F9B"/>
                </a:solidFill>
                <a:latin typeface="Times New Roman Bold"/>
                <a:ea typeface="Times New Roman Bold"/>
                <a:cs typeface="Times New Roman Bold"/>
                <a:sym typeface="Times New Roman Bold"/>
              </a:rPr>
              <a:t>METHODOLOGY</a:t>
            </a:r>
          </a:p>
        </p:txBody>
      </p:sp>
      <p:sp>
        <p:nvSpPr>
          <p:cNvPr id="4" name="TextBox 4"/>
          <p:cNvSpPr txBox="1"/>
          <p:nvPr/>
        </p:nvSpPr>
        <p:spPr>
          <a:xfrm>
            <a:off x="1166396" y="6424399"/>
            <a:ext cx="5403652" cy="755650"/>
          </a:xfrm>
          <a:prstGeom prst="rect">
            <a:avLst/>
          </a:prstGeom>
        </p:spPr>
        <p:txBody>
          <a:bodyPr lIns="0" tIns="0" rIns="0" bIns="0" rtlCol="0" anchor="t">
            <a:spAutoFit/>
          </a:bodyPr>
          <a:lstStyle/>
          <a:p>
            <a:pPr algn="ctr">
              <a:lnSpc>
                <a:spcPts val="5599"/>
              </a:lnSpc>
            </a:pPr>
            <a:r>
              <a:rPr lang="en-US" sz="3999">
                <a:solidFill>
                  <a:srgbClr val="304F9B"/>
                </a:solidFill>
                <a:latin typeface="Times New Roman"/>
                <a:ea typeface="Times New Roman"/>
                <a:cs typeface="Times New Roman"/>
                <a:sym typeface="Times New Roman"/>
              </a:rPr>
              <a:t>RECOMMENDATION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7656400" y="9849476"/>
            <a:ext cx="3975178" cy="631158"/>
          </a:xfrm>
          <a:custGeom>
            <a:avLst/>
            <a:gdLst/>
            <a:ahLst/>
            <a:cxnLst/>
            <a:rect l="l" t="t" r="r" b="b"/>
            <a:pathLst>
              <a:path w="3975178" h="631158">
                <a:moveTo>
                  <a:pt x="0" y="0"/>
                </a:moveTo>
                <a:lnTo>
                  <a:pt x="3975178" y="0"/>
                </a:lnTo>
                <a:lnTo>
                  <a:pt x="3975178" y="631158"/>
                </a:lnTo>
                <a:lnTo>
                  <a:pt x="0" y="6311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3" name="Group 3"/>
          <p:cNvGrpSpPr/>
          <p:nvPr/>
        </p:nvGrpSpPr>
        <p:grpSpPr>
          <a:xfrm>
            <a:off x="-902376" y="7691079"/>
            <a:ext cx="3520012" cy="3134442"/>
            <a:chOff x="0" y="0"/>
            <a:chExt cx="4693349" cy="4179256"/>
          </a:xfrm>
        </p:grpSpPr>
        <p:sp>
          <p:nvSpPr>
            <p:cNvPr id="4" name="Freeform 4"/>
            <p:cNvSpPr/>
            <p:nvPr/>
          </p:nvSpPr>
          <p:spPr>
            <a:xfrm>
              <a:off x="127" y="0"/>
              <a:ext cx="4693158" cy="4179062"/>
            </a:xfrm>
            <a:custGeom>
              <a:avLst/>
              <a:gdLst/>
              <a:ahLst/>
              <a:cxnLst/>
              <a:rect l="l" t="t" r="r" b="b"/>
              <a:pathLst>
                <a:path w="4693158" h="4179062">
                  <a:moveTo>
                    <a:pt x="0" y="208534"/>
                  </a:moveTo>
                  <a:cubicBezTo>
                    <a:pt x="0" y="208534"/>
                    <a:pt x="1303655" y="0"/>
                    <a:pt x="2123059" y="1778000"/>
                  </a:cubicBezTo>
                  <a:cubicBezTo>
                    <a:pt x="3036951" y="1778000"/>
                    <a:pt x="3538474" y="2535428"/>
                    <a:pt x="3538474" y="3386963"/>
                  </a:cubicBezTo>
                  <a:cubicBezTo>
                    <a:pt x="4340606" y="3386963"/>
                    <a:pt x="4693158" y="4179062"/>
                    <a:pt x="4693158" y="4179062"/>
                  </a:cubicBezTo>
                  <a:lnTo>
                    <a:pt x="0" y="4179062"/>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grpSp>
        <p:nvGrpSpPr>
          <p:cNvPr id="5" name="Group 5"/>
          <p:cNvGrpSpPr/>
          <p:nvPr/>
        </p:nvGrpSpPr>
        <p:grpSpPr>
          <a:xfrm>
            <a:off x="15633954" y="8106966"/>
            <a:ext cx="2898516" cy="2579702"/>
            <a:chOff x="0" y="0"/>
            <a:chExt cx="3864688" cy="3439603"/>
          </a:xfrm>
        </p:grpSpPr>
        <p:sp>
          <p:nvSpPr>
            <p:cNvPr id="6" name="Freeform 6"/>
            <p:cNvSpPr/>
            <p:nvPr/>
          </p:nvSpPr>
          <p:spPr>
            <a:xfrm>
              <a:off x="0" y="0"/>
              <a:ext cx="3864483" cy="3439414"/>
            </a:xfrm>
            <a:custGeom>
              <a:avLst/>
              <a:gdLst/>
              <a:ahLst/>
              <a:cxnLst/>
              <a:rect l="l" t="t" r="r" b="b"/>
              <a:pathLst>
                <a:path w="3864483" h="3439414">
                  <a:moveTo>
                    <a:pt x="3862578" y="171704"/>
                  </a:moveTo>
                  <a:cubicBezTo>
                    <a:pt x="3862578" y="171704"/>
                    <a:pt x="2789682" y="0"/>
                    <a:pt x="2115312" y="1463421"/>
                  </a:cubicBezTo>
                  <a:cubicBezTo>
                    <a:pt x="1363218" y="1463421"/>
                    <a:pt x="950468" y="2086737"/>
                    <a:pt x="950468" y="2787650"/>
                  </a:cubicBezTo>
                  <a:cubicBezTo>
                    <a:pt x="290195" y="2787523"/>
                    <a:pt x="0" y="3439414"/>
                    <a:pt x="0" y="3439414"/>
                  </a:cubicBezTo>
                  <a:lnTo>
                    <a:pt x="3864483" y="3439414"/>
                  </a:lnTo>
                  <a:lnTo>
                    <a:pt x="3864483" y="171704"/>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grpSp>
        <p:nvGrpSpPr>
          <p:cNvPr id="7" name="Group 7"/>
          <p:cNvGrpSpPr/>
          <p:nvPr/>
        </p:nvGrpSpPr>
        <p:grpSpPr>
          <a:xfrm>
            <a:off x="15094945" y="112197"/>
            <a:ext cx="5240710" cy="1833006"/>
            <a:chOff x="0" y="0"/>
            <a:chExt cx="6987613" cy="2444008"/>
          </a:xfrm>
        </p:grpSpPr>
        <p:sp>
          <p:nvSpPr>
            <p:cNvPr id="8" name="Freeform 8"/>
            <p:cNvSpPr/>
            <p:nvPr/>
          </p:nvSpPr>
          <p:spPr>
            <a:xfrm>
              <a:off x="0" y="0"/>
              <a:ext cx="6987667" cy="2443988"/>
            </a:xfrm>
            <a:custGeom>
              <a:avLst/>
              <a:gdLst/>
              <a:ahLst/>
              <a:cxnLst/>
              <a:rect l="l" t="t" r="r" b="b"/>
              <a:pathLst>
                <a:path w="6987667" h="2443988">
                  <a:moveTo>
                    <a:pt x="6987667" y="359410"/>
                  </a:moveTo>
                  <a:cubicBezTo>
                    <a:pt x="6987667" y="359410"/>
                    <a:pt x="5692394" y="0"/>
                    <a:pt x="4149217" y="1533017"/>
                  </a:cubicBezTo>
                  <a:cubicBezTo>
                    <a:pt x="2975229" y="642493"/>
                    <a:pt x="2256663" y="1239393"/>
                    <a:pt x="1619377" y="1877060"/>
                  </a:cubicBezTo>
                  <a:cubicBezTo>
                    <a:pt x="379476" y="1477391"/>
                    <a:pt x="0" y="2443988"/>
                    <a:pt x="0" y="2443988"/>
                  </a:cubicBezTo>
                  <a:lnTo>
                    <a:pt x="6987667" y="2443988"/>
                  </a:lnTo>
                  <a:close/>
                </a:path>
              </a:pathLst>
            </a:custGeom>
            <a:gradFill rotWithShape="1">
              <a:gsLst>
                <a:gs pos="0">
                  <a:srgbClr val="FEFAF9">
                    <a:alpha val="18823"/>
                  </a:srgbClr>
                </a:gs>
                <a:gs pos="100000">
                  <a:srgbClr val="FEFAF9">
                    <a:alpha val="100000"/>
                  </a:srgbClr>
                </a:gs>
              </a:gsLst>
              <a:lin ang="8576905"/>
            </a:gradFill>
          </p:spPr>
          <p:txBody>
            <a:bodyPr/>
            <a:lstStyle/>
            <a:p>
              <a:endParaRPr lang="en-IN"/>
            </a:p>
          </p:txBody>
        </p:sp>
      </p:grpSp>
      <p:grpSp>
        <p:nvGrpSpPr>
          <p:cNvPr id="9" name="Group 9"/>
          <p:cNvGrpSpPr/>
          <p:nvPr/>
        </p:nvGrpSpPr>
        <p:grpSpPr>
          <a:xfrm>
            <a:off x="-280924" y="674406"/>
            <a:ext cx="2898560" cy="1015514"/>
            <a:chOff x="0" y="0"/>
            <a:chExt cx="3864747" cy="1354019"/>
          </a:xfrm>
        </p:grpSpPr>
        <p:sp>
          <p:nvSpPr>
            <p:cNvPr id="10" name="Freeform 10"/>
            <p:cNvSpPr/>
            <p:nvPr/>
          </p:nvSpPr>
          <p:spPr>
            <a:xfrm>
              <a:off x="127" y="127"/>
              <a:ext cx="3864610" cy="1353947"/>
            </a:xfrm>
            <a:custGeom>
              <a:avLst/>
              <a:gdLst/>
              <a:ahLst/>
              <a:cxnLst/>
              <a:rect l="l" t="t" r="r" b="b"/>
              <a:pathLst>
                <a:path w="3864610" h="1353947">
                  <a:moveTo>
                    <a:pt x="0" y="199009"/>
                  </a:moveTo>
                  <a:cubicBezTo>
                    <a:pt x="0" y="199009"/>
                    <a:pt x="717931" y="0"/>
                    <a:pt x="1569212" y="851281"/>
                  </a:cubicBezTo>
                  <a:cubicBezTo>
                    <a:pt x="2215261" y="359029"/>
                    <a:pt x="2615438" y="687197"/>
                    <a:pt x="2970276" y="1040003"/>
                  </a:cubicBezTo>
                  <a:cubicBezTo>
                    <a:pt x="3657473" y="820547"/>
                    <a:pt x="3864610" y="1353947"/>
                    <a:pt x="3864610" y="1353947"/>
                  </a:cubicBezTo>
                  <a:lnTo>
                    <a:pt x="0" y="1353947"/>
                  </a:lnTo>
                  <a:close/>
                </a:path>
              </a:pathLst>
            </a:custGeom>
            <a:gradFill rotWithShape="1">
              <a:gsLst>
                <a:gs pos="0">
                  <a:srgbClr val="FEFAF9">
                    <a:alpha val="18823"/>
                  </a:srgbClr>
                </a:gs>
                <a:gs pos="100000">
                  <a:srgbClr val="FEFAF9">
                    <a:alpha val="100000"/>
                  </a:srgbClr>
                </a:gs>
              </a:gsLst>
              <a:lin ang="9438134"/>
            </a:gradFill>
          </p:spPr>
          <p:txBody>
            <a:bodyPr/>
            <a:lstStyle/>
            <a:p>
              <a:endParaRPr lang="en-IN"/>
            </a:p>
          </p:txBody>
        </p:sp>
      </p:grpSp>
      <p:sp>
        <p:nvSpPr>
          <p:cNvPr id="11" name="Freeform 11"/>
          <p:cNvSpPr/>
          <p:nvPr/>
        </p:nvSpPr>
        <p:spPr>
          <a:xfrm>
            <a:off x="7110750" y="-80950"/>
            <a:ext cx="3351984" cy="468786"/>
          </a:xfrm>
          <a:custGeom>
            <a:avLst/>
            <a:gdLst/>
            <a:ahLst/>
            <a:cxnLst/>
            <a:rect l="l" t="t" r="r" b="b"/>
            <a:pathLst>
              <a:path w="3351984" h="468786">
                <a:moveTo>
                  <a:pt x="0" y="0"/>
                </a:moveTo>
                <a:lnTo>
                  <a:pt x="3351984" y="0"/>
                </a:lnTo>
                <a:lnTo>
                  <a:pt x="3351984" y="468786"/>
                </a:lnTo>
                <a:lnTo>
                  <a:pt x="0" y="4687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2" name="Freeform 12"/>
          <p:cNvSpPr/>
          <p:nvPr/>
        </p:nvSpPr>
        <p:spPr>
          <a:xfrm>
            <a:off x="1563300" y="-906225"/>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3" name="TextBox 13"/>
          <p:cNvSpPr txBox="1"/>
          <p:nvPr/>
        </p:nvSpPr>
        <p:spPr>
          <a:xfrm>
            <a:off x="1170225" y="438150"/>
            <a:ext cx="15947550" cy="1352550"/>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Content Based Filtering</a:t>
            </a:r>
          </a:p>
        </p:txBody>
      </p:sp>
      <p:sp>
        <p:nvSpPr>
          <p:cNvPr id="14" name="TextBox 14"/>
          <p:cNvSpPr txBox="1"/>
          <p:nvPr/>
        </p:nvSpPr>
        <p:spPr>
          <a:xfrm>
            <a:off x="1526475" y="2287150"/>
            <a:ext cx="15234750" cy="733425"/>
          </a:xfrm>
          <a:prstGeom prst="rect">
            <a:avLst/>
          </a:prstGeom>
        </p:spPr>
        <p:txBody>
          <a:bodyPr lIns="0" tIns="0" rIns="0" bIns="0" rtlCol="0" anchor="t">
            <a:spAutoFit/>
          </a:bodyPr>
          <a:lstStyle/>
          <a:p>
            <a:pPr algn="l">
              <a:lnSpc>
                <a:spcPts val="2879"/>
              </a:lnSpc>
            </a:pPr>
            <a:endParaRPr/>
          </a:p>
          <a:p>
            <a:pPr algn="l">
              <a:lnSpc>
                <a:spcPts val="2879"/>
              </a:lnSpc>
            </a:pPr>
            <a:r>
              <a:rPr lang="en-US" sz="2400">
                <a:solidFill>
                  <a:srgbClr val="11224E"/>
                </a:solidFill>
                <a:latin typeface="Raleway"/>
                <a:ea typeface="Raleway"/>
                <a:cs typeface="Raleway"/>
                <a:sym typeface="Raleway"/>
              </a:rPr>
              <a:t>.</a:t>
            </a:r>
          </a:p>
        </p:txBody>
      </p:sp>
      <p:sp>
        <p:nvSpPr>
          <p:cNvPr id="15" name="Freeform 15"/>
          <p:cNvSpPr/>
          <p:nvPr/>
        </p:nvSpPr>
        <p:spPr>
          <a:xfrm>
            <a:off x="16379632" y="4980652"/>
            <a:ext cx="3014236" cy="1677666"/>
          </a:xfrm>
          <a:custGeom>
            <a:avLst/>
            <a:gdLst/>
            <a:ahLst/>
            <a:cxnLst/>
            <a:rect l="l" t="t" r="r" b="b"/>
            <a:pathLst>
              <a:path w="3014236" h="1677666">
                <a:moveTo>
                  <a:pt x="0" y="0"/>
                </a:moveTo>
                <a:lnTo>
                  <a:pt x="3014236" y="0"/>
                </a:lnTo>
                <a:lnTo>
                  <a:pt x="3014236" y="1677666"/>
                </a:lnTo>
                <a:lnTo>
                  <a:pt x="0" y="16776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6" name="TextBox 16"/>
          <p:cNvSpPr txBox="1"/>
          <p:nvPr/>
        </p:nvSpPr>
        <p:spPr>
          <a:xfrm>
            <a:off x="1317219" y="1948525"/>
            <a:ext cx="15942081" cy="7637687"/>
          </a:xfrm>
          <a:prstGeom prst="rect">
            <a:avLst/>
          </a:prstGeom>
        </p:spPr>
        <p:txBody>
          <a:bodyPr lIns="0" tIns="0" rIns="0" bIns="0" rtlCol="0" anchor="t">
            <a:spAutoFit/>
          </a:bodyPr>
          <a:lstStyle/>
          <a:p>
            <a:pPr algn="just">
              <a:lnSpc>
                <a:spcPts val="3750"/>
              </a:lnSpc>
            </a:pPr>
            <a:r>
              <a:rPr lang="en-US" sz="2678" b="1">
                <a:solidFill>
                  <a:srgbClr val="213363"/>
                </a:solidFill>
                <a:latin typeface="Source Sans Pro Bold"/>
                <a:ea typeface="Source Sans Pro Bold"/>
                <a:cs typeface="Source Sans Pro Bold"/>
                <a:sym typeface="Source Sans Pro Bold"/>
              </a:rPr>
              <a:t>1. Cosine Similarity:</a:t>
            </a:r>
          </a:p>
          <a:p>
            <a:pPr marL="578323" lvl="1" indent="-289162" algn="just">
              <a:lnSpc>
                <a:spcPts val="3750"/>
              </a:lnSpc>
              <a:buFont typeface="Arial"/>
              <a:buChar char="•"/>
            </a:pPr>
            <a:r>
              <a:rPr lang="en-US" sz="2678">
                <a:solidFill>
                  <a:srgbClr val="213363"/>
                </a:solidFill>
                <a:latin typeface="Source Sans Pro"/>
                <a:ea typeface="Source Sans Pro"/>
                <a:cs typeface="Source Sans Pro"/>
                <a:sym typeface="Source Sans Pro"/>
              </a:rPr>
              <a:t>Cosine Similarity is calculated as the cosine of the angle between two feature vectors, with values closer to 1 indicating high similarity between the item and the user profile, and values closer to 0 indicating low similarity.</a:t>
            </a:r>
          </a:p>
          <a:p>
            <a:pPr marL="578323" lvl="1" indent="-289162" algn="just">
              <a:lnSpc>
                <a:spcPts val="3750"/>
              </a:lnSpc>
              <a:buFont typeface="Arial"/>
              <a:buChar char="•"/>
            </a:pPr>
            <a:r>
              <a:rPr lang="en-US" sz="2678">
                <a:solidFill>
                  <a:srgbClr val="213363"/>
                </a:solidFill>
                <a:latin typeface="Source Sans Pro"/>
                <a:ea typeface="Source Sans Pro"/>
                <a:cs typeface="Source Sans Pro"/>
                <a:sym typeface="Source Sans Pro"/>
              </a:rPr>
              <a:t>In content-based filtering, cosine similarity is used to compare each airline's feature vector with a user’s preference profile, recommending the top 5 airlines with the highest similarity scores to best match the user's ratings.</a:t>
            </a:r>
          </a:p>
          <a:p>
            <a:pPr algn="just">
              <a:lnSpc>
                <a:spcPts val="3750"/>
              </a:lnSpc>
            </a:pPr>
            <a:r>
              <a:rPr lang="en-US" sz="2678" b="1">
                <a:solidFill>
                  <a:srgbClr val="213363"/>
                </a:solidFill>
                <a:latin typeface="Source Sans Pro Bold"/>
                <a:ea typeface="Source Sans Pro Bold"/>
                <a:cs typeface="Source Sans Pro Bold"/>
                <a:sym typeface="Source Sans Pro Bold"/>
              </a:rPr>
              <a:t>2. Rating Prediction:</a:t>
            </a:r>
          </a:p>
          <a:p>
            <a:pPr marL="578323" lvl="1" indent="-289162" algn="just">
              <a:lnSpc>
                <a:spcPts val="3750"/>
              </a:lnSpc>
              <a:buFont typeface="Arial"/>
              <a:buChar char="•"/>
            </a:pPr>
            <a:r>
              <a:rPr lang="en-US" sz="2678">
                <a:solidFill>
                  <a:srgbClr val="213363"/>
                </a:solidFill>
                <a:latin typeface="Source Sans Pro"/>
                <a:ea typeface="Source Sans Pro"/>
                <a:cs typeface="Source Sans Pro"/>
                <a:sym typeface="Source Sans Pro"/>
              </a:rPr>
              <a:t>Estimate a user’s rating for an airline by comparing features of previously rated airlines with the features of new ones.</a:t>
            </a:r>
          </a:p>
          <a:p>
            <a:pPr marL="578323" lvl="1" indent="-289162" algn="just">
              <a:lnSpc>
                <a:spcPts val="3750"/>
              </a:lnSpc>
              <a:buFont typeface="Arial"/>
              <a:buChar char="•"/>
            </a:pPr>
            <a:r>
              <a:rPr lang="en-US" sz="2678">
                <a:solidFill>
                  <a:srgbClr val="213363"/>
                </a:solidFill>
                <a:latin typeface="Source Sans Pro"/>
                <a:ea typeface="Source Sans Pro"/>
                <a:cs typeface="Source Sans Pro"/>
                <a:sym typeface="Source Sans Pro"/>
              </a:rPr>
              <a:t>This can be done by taking a weighted average of similar airlines’ ratings, with weights determined by cosine similarity scores.</a:t>
            </a:r>
          </a:p>
          <a:p>
            <a:pPr algn="just">
              <a:lnSpc>
                <a:spcPts val="4050"/>
              </a:lnSpc>
            </a:pPr>
            <a:r>
              <a:rPr lang="en-US" sz="2892" b="1">
                <a:solidFill>
                  <a:srgbClr val="213363"/>
                </a:solidFill>
                <a:latin typeface="Source Sans Pro Bold"/>
                <a:ea typeface="Source Sans Pro Bold"/>
                <a:cs typeface="Source Sans Pro Bold"/>
                <a:sym typeface="Source Sans Pro Bold"/>
              </a:rPr>
              <a:t>3. Handling a New User:</a:t>
            </a:r>
          </a:p>
          <a:p>
            <a:pPr marL="578323" lvl="1" indent="-289162" algn="just">
              <a:lnSpc>
                <a:spcPts val="3750"/>
              </a:lnSpc>
              <a:buFont typeface="Arial"/>
              <a:buChar char="•"/>
            </a:pPr>
            <a:r>
              <a:rPr lang="en-US" sz="2678">
                <a:solidFill>
                  <a:srgbClr val="213363"/>
                </a:solidFill>
                <a:latin typeface="Source Sans Pro"/>
                <a:ea typeface="Source Sans Pro"/>
                <a:cs typeface="Source Sans Pro"/>
                <a:sym typeface="Source Sans Pro"/>
              </a:rPr>
              <a:t>For the new user, it involves taking user-inputted ratings for five key features and creates a user profile.</a:t>
            </a:r>
          </a:p>
          <a:p>
            <a:pPr marL="578323" lvl="1" indent="-289162" algn="just">
              <a:lnSpc>
                <a:spcPts val="3750"/>
              </a:lnSpc>
              <a:buFont typeface="Arial"/>
              <a:buChar char="•"/>
            </a:pPr>
            <a:r>
              <a:rPr lang="en-US" sz="2678">
                <a:solidFill>
                  <a:srgbClr val="213363"/>
                </a:solidFill>
                <a:latin typeface="Source Sans Pro"/>
                <a:ea typeface="Source Sans Pro"/>
                <a:cs typeface="Source Sans Pro"/>
                <a:sym typeface="Source Sans Pro"/>
              </a:rPr>
              <a:t>Calculate cosine similarity between this profile and the existing airlines to recommend the most similar airline.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0" y="4838700"/>
            <a:ext cx="13188669" cy="1504316"/>
          </a:xfrm>
          <a:prstGeom prst="rect">
            <a:avLst/>
          </a:prstGeom>
        </p:spPr>
        <p:txBody>
          <a:bodyPr lIns="0" tIns="0" rIns="0" bIns="0" rtlCol="0" anchor="t">
            <a:spAutoFit/>
          </a:bodyPr>
          <a:lstStyle/>
          <a:p>
            <a:pPr algn="ctr">
              <a:lnSpc>
                <a:spcPts val="11059"/>
              </a:lnSpc>
              <a:spcBef>
                <a:spcPct val="0"/>
              </a:spcBef>
            </a:pPr>
            <a:r>
              <a:rPr lang="en-US" sz="7899" b="1">
                <a:solidFill>
                  <a:srgbClr val="304F9B"/>
                </a:solidFill>
                <a:latin typeface="Times New Roman Bold"/>
                <a:ea typeface="Times New Roman Bold"/>
                <a:cs typeface="Times New Roman Bold"/>
                <a:sym typeface="Times New Roman Bold"/>
              </a:rPr>
              <a:t>ANALYSIS &amp; RESULTS</a:t>
            </a:r>
          </a:p>
        </p:txBody>
      </p:sp>
      <p:sp>
        <p:nvSpPr>
          <p:cNvPr id="4" name="TextBox 4"/>
          <p:cNvSpPr txBox="1"/>
          <p:nvPr/>
        </p:nvSpPr>
        <p:spPr>
          <a:xfrm>
            <a:off x="1166396" y="6424399"/>
            <a:ext cx="5403652" cy="755650"/>
          </a:xfrm>
          <a:prstGeom prst="rect">
            <a:avLst/>
          </a:prstGeom>
        </p:spPr>
        <p:txBody>
          <a:bodyPr lIns="0" tIns="0" rIns="0" bIns="0" rtlCol="0" anchor="t">
            <a:spAutoFit/>
          </a:bodyPr>
          <a:lstStyle/>
          <a:p>
            <a:pPr algn="ctr">
              <a:lnSpc>
                <a:spcPts val="5599"/>
              </a:lnSpc>
            </a:pPr>
            <a:r>
              <a:rPr lang="en-US" sz="3999">
                <a:solidFill>
                  <a:srgbClr val="304F9B"/>
                </a:solidFill>
                <a:latin typeface="Times New Roman"/>
                <a:ea typeface="Times New Roman"/>
                <a:cs typeface="Times New Roman"/>
                <a:sym typeface="Times New Roman"/>
              </a:rPr>
              <a:t>RECOMMENDATION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1378</Words>
  <Application>Microsoft Office PowerPoint</Application>
  <PresentationFormat>Custom</PresentationFormat>
  <Paragraphs>354</Paragraphs>
  <Slides>25</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Times New Roman</vt:lpstr>
      <vt:lpstr>Source Sans Pro</vt:lpstr>
      <vt:lpstr>Times New Roman Bold</vt:lpstr>
      <vt:lpstr>Source Sans Pro Italics</vt:lpstr>
      <vt:lpstr>Lexend Deca</vt:lpstr>
      <vt:lpstr>Source Sans Pro Bold</vt:lpstr>
      <vt:lpstr>Raleway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DDA III</dc:title>
  <cp:lastModifiedBy>Shivprasad Choudhary</cp:lastModifiedBy>
  <cp:revision>3</cp:revision>
  <dcterms:created xsi:type="dcterms:W3CDTF">2006-08-16T00:00:00Z</dcterms:created>
  <dcterms:modified xsi:type="dcterms:W3CDTF">2024-11-14T17:24:30Z</dcterms:modified>
  <dc:identifier>DAGVTvD12xQ</dc:identifier>
</cp:coreProperties>
</file>